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  <p:sldMasterId id="2147483658" r:id="rId5"/>
    <p:sldMasterId id="2147483669" r:id="rId6"/>
  </p:sldMasterIdLst>
  <p:notesMasterIdLst>
    <p:notesMasterId r:id="rId33"/>
  </p:notesMasterIdLst>
  <p:handoutMasterIdLst>
    <p:handoutMasterId r:id="rId34"/>
  </p:handoutMasterIdLst>
  <p:sldIdLst>
    <p:sldId id="288" r:id="rId7"/>
    <p:sldId id="276" r:id="rId8"/>
    <p:sldId id="277" r:id="rId9"/>
    <p:sldId id="278" r:id="rId10"/>
    <p:sldId id="279" r:id="rId11"/>
    <p:sldId id="262" r:id="rId12"/>
    <p:sldId id="281" r:id="rId13"/>
    <p:sldId id="280" r:id="rId14"/>
    <p:sldId id="284" r:id="rId15"/>
    <p:sldId id="264" r:id="rId16"/>
    <p:sldId id="266" r:id="rId17"/>
    <p:sldId id="287" r:id="rId18"/>
    <p:sldId id="270" r:id="rId19"/>
    <p:sldId id="267" r:id="rId20"/>
    <p:sldId id="268" r:id="rId21"/>
    <p:sldId id="271" r:id="rId22"/>
    <p:sldId id="274" r:id="rId23"/>
    <p:sldId id="265" r:id="rId24"/>
    <p:sldId id="273" r:id="rId25"/>
    <p:sldId id="289" r:id="rId26"/>
    <p:sldId id="272" r:id="rId27"/>
    <p:sldId id="285" r:id="rId28"/>
    <p:sldId id="275" r:id="rId29"/>
    <p:sldId id="286" r:id="rId30"/>
    <p:sldId id="283" r:id="rId31"/>
    <p:sldId id="379" r:id="rId32"/>
  </p:sldIdLst>
  <p:sldSz cx="9144000" cy="5143500" type="screen16x9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B21F"/>
    <a:srgbClr val="05262D"/>
    <a:srgbClr val="799B00"/>
    <a:srgbClr val="091C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B39DEB-E645-4C47-8C38-9C7829B17E11}" v="34" dt="2026-06-10T12:13:20.0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94" autoAdjust="0"/>
    <p:restoredTop sz="77855" autoAdjust="0"/>
  </p:normalViewPr>
  <p:slideViewPr>
    <p:cSldViewPr snapToGrid="0" snapToObjects="1">
      <p:cViewPr varScale="1">
        <p:scale>
          <a:sx n="116" d="100"/>
          <a:sy n="116" d="100"/>
        </p:scale>
        <p:origin x="1704" y="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microsoft.com/office/2015/10/relationships/revisionInfo" Target="revisionInfo.xml"/><Relationship Id="rId21" Type="http://schemas.openxmlformats.org/officeDocument/2006/relationships/slide" Target="slides/slide15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90" y="0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/>
          <a:lstStyle>
            <a:lvl1pPr algn="r">
              <a:defRPr sz="1300"/>
            </a:lvl1pPr>
          </a:lstStyle>
          <a:p>
            <a:fld id="{B32380F4-3DE6-4B48-824C-FC4862D0727E}" type="datetimeFigureOut">
              <a:rPr lang="en-US" smtClean="0"/>
              <a:t>6/10/2026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119473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90" y="9119473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 anchor="b"/>
          <a:lstStyle>
            <a:lvl1pPr algn="r">
              <a:defRPr sz="1300"/>
            </a:lvl1pPr>
          </a:lstStyle>
          <a:p>
            <a:fld id="{88CF7F1F-A28C-ED48-BB4F-BBDB052F36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0523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90" y="0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/>
          <a:lstStyle>
            <a:lvl1pPr algn="r">
              <a:defRPr sz="1300"/>
            </a:lvl1pPr>
          </a:lstStyle>
          <a:p>
            <a:fld id="{5CD6CAD9-FDBF-B645-AA36-38001ABF9672}" type="datetimeFigureOut">
              <a:rPr lang="en-US" smtClean="0"/>
              <a:t>6/10/2026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3" tIns="48332" rIns="96663" bIns="4833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63" tIns="48332" rIns="96663" bIns="4833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119473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90" y="9119473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 anchor="b"/>
          <a:lstStyle>
            <a:lvl1pPr algn="r">
              <a:defRPr sz="1300"/>
            </a:lvl1pPr>
          </a:lstStyle>
          <a:p>
            <a:fld id="{E52B8D93-31EC-AB42-9847-38306E02FB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3345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B8D93-31EC-AB42-9847-38306E02FB8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1157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B8D93-31EC-AB42-9847-38306E02FB8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2019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C33C15-FFDA-85CF-C17D-275DEB5F21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3269B1-8F54-D7DC-FF1F-D3848AE909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48B3E5-5318-D730-E467-385F988D6C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C312C2-E134-C312-04FE-AEDD0F28E2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B8D93-31EC-AB42-9847-38306E02FB8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9927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6CC492-FA57-0FB9-D492-00CE8EF919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29A243-7DFB-C2D3-2949-413B7351C1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882D71-5AA6-A88C-56DA-ACDD6102A3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A82FD-C473-5B30-6A23-9E7A5BD533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B8D93-31EC-AB42-9847-38306E02FB8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1840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B8D93-31EC-AB42-9847-38306E02FB8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622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F4FAE6-CD53-60B7-620F-1DF142598A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1C5DB8-E89A-58DD-9AB1-FA025906BB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D36431-F0DC-FBCA-8C17-C94F282287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2AA43F-84A1-1B98-F96A-66D17B10F4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B8D93-31EC-AB42-9847-38306E02FB8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2007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B8D93-31EC-AB42-9847-38306E02FB8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748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B8D93-31EC-AB42-9847-38306E02FB8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2213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B8D93-31EC-AB42-9847-38306E02FB8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8606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724E2D-4909-C663-A4FD-CD3D842991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47E68B-7F83-B165-EB67-EF14ED3628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956687-1A05-AE3B-C50C-2A74947AE7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marR="0" lvl="1" indent="-1714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dirty="0">
              <a:effectLst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67E141-B22B-E084-F4E4-3C2C50DE4B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B8D93-31EC-AB42-9847-38306E02FB81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1946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506A5E-1B10-EFCC-2E98-3B2EC68A2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2997DE-A645-B911-57EA-E909B41735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0DF1DC-3692-A0DB-5A6E-B33AB87B70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endParaRPr lang="en-US" dirty="0">
              <a:effectLst/>
            </a:endParaRPr>
          </a:p>
          <a:p>
            <a:pPr marL="457200" marR="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endParaRPr lang="en-US" dirty="0">
              <a:effectLst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B74F4F-E398-89FC-8C46-5170C66BAC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B8D93-31EC-AB42-9847-38306E02FB81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807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B8D93-31EC-AB42-9847-38306E02FB8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4001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66902F-FBD0-2CD5-6FCE-4A9426A53E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E7F932-0DA1-6B55-C1B0-823613D5AA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50EFAC-009C-E166-04A6-3AEEACD521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endParaRPr lang="en-US" dirty="0">
              <a:effectLst/>
            </a:endParaRPr>
          </a:p>
          <a:p>
            <a:pPr marL="457200" marR="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endParaRPr lang="en-US" dirty="0">
              <a:effectLst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A77002-7C75-58CE-1A0F-E25758835D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B8D93-31EC-AB42-9847-38306E02FB81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8654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7DE872-A00C-E4B6-6661-9F08A2472B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0D1BBD-55F2-C8DF-7779-72949BC54C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2A2DA9-C37E-9125-7188-53D035E98E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endParaRPr lang="en-US" dirty="0">
              <a:effectLst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89CDC4-8676-A77A-104D-09CCA2057D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B8D93-31EC-AB42-9847-38306E02FB81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1310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0A7F48-2F1A-5888-2775-429E8008B5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3D758E-B195-93CF-D288-DE9FE4D49E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CF3251-7C71-A103-3085-20CD6687DE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endParaRPr lang="en-US" dirty="0">
              <a:effectLst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57AC13-111A-5371-2025-17DCCF86E3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B8D93-31EC-AB42-9847-38306E02FB81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1542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B8D93-31EC-AB42-9847-38306E02FB81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0659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BC56C6-F0C4-3948-51B1-136472EA20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F911EF-665B-B141-7847-52578D7242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68CB8F-1227-41CF-6ACC-1B05313B18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A5C994-01DB-C0E5-0359-DE74BE8217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B8D93-31EC-AB42-9847-38306E02FB81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6015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B8D93-31EC-AB42-9847-38306E02FB81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3266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77EACB-A588-3C4F-7ED7-E5B7D352EC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830C47-E8D0-2B08-07E0-D1F59B0667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902D25-B40A-6C0D-1035-7AD79053F5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CA63D9-F260-41BC-65FB-4E3C8EFC32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2B8D93-31EC-AB42-9847-38306E02FB81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3483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B8D93-31EC-AB42-9847-38306E02FB8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871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2BCB93-6E4D-942A-1B21-35AB7CF0D8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D39B10-6D2A-0EB6-72C2-C2D56983A7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1DCCAA-4146-E2BE-3710-2551962AAE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DEF246-C583-DC97-80DB-43BFEDFDAC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B8D93-31EC-AB42-9847-38306E02FB8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773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2CA6B8-08DF-C311-7BE1-1D4EF3670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F120E5-FB43-3604-D922-1B9FECEE58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BB9019-9C03-963A-1E85-B3C6FFBB8B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3EC850-57E5-E7B1-BADF-0434BDFD1E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B8D93-31EC-AB42-9847-38306E02FB8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901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B8D93-31EC-AB42-9847-38306E02FB8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984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391280-61E0-FBC6-8960-F86AD89E5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A51F21-6870-2AA7-9C1A-987139F9ED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879888-00B6-8EDB-15EF-00351EC221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3904C2-892A-F08C-E091-256461A8E6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B8D93-31EC-AB42-9847-38306E02FB8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782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ACCCFC-0A0E-2A85-9B23-DB2777F15E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CD024E-2316-49F2-B372-4644B9B943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31C774-684A-AEE2-E2C2-7730DDFD7A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0D8925-9A04-2090-3A76-92817F5546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B8D93-31EC-AB42-9847-38306E02FB8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530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AB9AD5-C1FD-E420-9ADF-FAE1A70242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8AACA6-B44E-C611-30AC-353984E033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B3B2D8-8657-D4AE-1C27-29E50D676F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129D58-0D67-25AE-DE7F-F13B927D44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B8D93-31EC-AB42-9847-38306E02FB8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42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866444" y="1446391"/>
            <a:ext cx="4820356" cy="2257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8608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2022 – Annual Department Head Breakfast </a:t>
            </a:r>
          </a:p>
        </p:txBody>
      </p:sp>
      <p:sp>
        <p:nvSpPr>
          <p:cNvPr id="4" name="Content Placeholder 2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792" y="1242484"/>
            <a:ext cx="8564416" cy="2948517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99635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List 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Name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289792" y="1242483"/>
            <a:ext cx="3943541" cy="29132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A9E270E0-2A17-4D4E-85EE-A53799D90D4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29668" y="1242483"/>
            <a:ext cx="4614332" cy="291323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2022 – Annual Department Head Breakfast </a:t>
            </a:r>
          </a:p>
        </p:txBody>
      </p:sp>
    </p:spTree>
    <p:extLst>
      <p:ext uri="{BB962C8B-B14F-4D97-AF65-F5344CB8AC3E}">
        <p14:creationId xmlns:p14="http://schemas.microsoft.com/office/powerpoint/2010/main" val="4205833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2022 – Annual Department Head Breakfast 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89792" y="1242484"/>
            <a:ext cx="8564416" cy="2948517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46196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List 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2022 – Annual Department Head Breakfast 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289792" y="1242483"/>
            <a:ext cx="3943541" cy="29132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A9E270E0-2A17-4D4E-85EE-A53799D90D4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29668" y="1242483"/>
            <a:ext cx="4614332" cy="291323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570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2022 – Annual Department Head Breakfast </a:t>
            </a:r>
          </a:p>
        </p:txBody>
      </p:sp>
    </p:spTree>
    <p:extLst>
      <p:ext uri="{BB962C8B-B14F-4D97-AF65-F5344CB8AC3E}">
        <p14:creationId xmlns:p14="http://schemas.microsoft.com/office/powerpoint/2010/main" val="2656193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66444" y="1446391"/>
            <a:ext cx="4820356" cy="2257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WashCo-Logo_Full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03" y="1395081"/>
            <a:ext cx="2668036" cy="2360394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 flipV="1">
            <a:off x="3446021" y="945445"/>
            <a:ext cx="0" cy="3259666"/>
          </a:xfrm>
          <a:prstGeom prst="line">
            <a:avLst/>
          </a:prstGeom>
          <a:ln w="12700">
            <a:solidFill>
              <a:srgbClr val="688C3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0310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hf sldNum="0" hdr="0" dt="0"/>
  <p:txStyles>
    <p:titleStyle>
      <a:lvl1pPr algn="l" defTabSz="457206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4" indent="-342904" algn="l" defTabSz="457206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91C21"/>
          </a:solidFill>
          <a:latin typeface="+mn-lt"/>
          <a:ea typeface="+mn-ea"/>
          <a:cs typeface="+mn-cs"/>
        </a:defRPr>
      </a:lvl1pPr>
      <a:lvl2pPr marL="742959" indent="-285753" algn="l" defTabSz="457206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91C21"/>
          </a:solidFill>
          <a:latin typeface="+mn-lt"/>
          <a:ea typeface="+mn-ea"/>
          <a:cs typeface="+mn-cs"/>
        </a:defRPr>
      </a:lvl2pPr>
      <a:lvl3pPr marL="1143015" indent="-228604" algn="l" defTabSz="457206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91C21"/>
          </a:solidFill>
          <a:latin typeface="+mn-lt"/>
          <a:ea typeface="+mn-ea"/>
          <a:cs typeface="+mn-cs"/>
        </a:defRPr>
      </a:lvl3pPr>
      <a:lvl4pPr marL="1600221" indent="-228604" algn="l" defTabSz="457206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91C21"/>
          </a:solidFill>
          <a:latin typeface="+mn-lt"/>
          <a:ea typeface="+mn-ea"/>
          <a:cs typeface="+mn-cs"/>
        </a:defRPr>
      </a:lvl4pPr>
      <a:lvl5pPr marL="2057427" indent="-228604" algn="l" defTabSz="457206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91C21"/>
          </a:solidFill>
          <a:latin typeface="+mn-lt"/>
          <a:ea typeface="+mn-ea"/>
          <a:cs typeface="+mn-cs"/>
        </a:defRPr>
      </a:lvl5pPr>
      <a:lvl6pPr marL="2514632" indent="-228604" algn="l" defTabSz="45720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45720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45720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45720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45720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45720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45720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45720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45720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45720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45720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45720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AA59EDD-9BCA-C94F-B4F7-1DB3CF9080E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-2800" y="251952"/>
            <a:ext cx="9146802" cy="472188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5406045-6194-7841-8CBA-759C58DFFB35}"/>
              </a:ext>
            </a:extLst>
          </p:cNvPr>
          <p:cNvSpPr/>
          <p:nvPr userDrawn="1"/>
        </p:nvSpPr>
        <p:spPr>
          <a:xfrm>
            <a:off x="0" y="4434416"/>
            <a:ext cx="9144000" cy="709083"/>
          </a:xfrm>
          <a:prstGeom prst="rect">
            <a:avLst/>
          </a:prstGeom>
          <a:solidFill>
            <a:srgbClr val="052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80CEF3-5DB9-3046-87B4-60ADA59286E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65188" y="4701113"/>
            <a:ext cx="3589020" cy="177479"/>
          </a:xfrm>
          <a:prstGeom prst="rect">
            <a:avLst/>
          </a:prstGeom>
        </p:spPr>
      </p:pic>
      <p:pic>
        <p:nvPicPr>
          <p:cNvPr id="10" name="Picture 9" descr="WashCo-Logo_PARTIAL_RGB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437" y="251952"/>
            <a:ext cx="1461771" cy="75027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792" y="251952"/>
            <a:ext cx="8564416" cy="750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792" y="1242484"/>
            <a:ext cx="8564416" cy="2948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25629" y="1115116"/>
            <a:ext cx="1299454" cy="0"/>
          </a:xfrm>
          <a:prstGeom prst="line">
            <a:avLst/>
          </a:prstGeom>
          <a:ln w="12700">
            <a:solidFill>
              <a:srgbClr val="688C3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89793" y="4629944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2022 – Annual Department Head Breakfast </a:t>
            </a:r>
          </a:p>
        </p:txBody>
      </p:sp>
    </p:spTree>
    <p:extLst>
      <p:ext uri="{BB962C8B-B14F-4D97-AF65-F5344CB8AC3E}">
        <p14:creationId xmlns:p14="http://schemas.microsoft.com/office/powerpoint/2010/main" val="1562197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hf sldNum="0" hdr="0" dt="0"/>
  <p:txStyles>
    <p:titleStyle>
      <a:lvl1pPr algn="l" defTabSz="457206" rtl="0" eaLnBrk="1" latinLnBrk="0" hangingPunct="1">
        <a:spcBef>
          <a:spcPct val="0"/>
        </a:spcBef>
        <a:buNone/>
        <a:defRPr sz="3600" b="1" kern="1200">
          <a:solidFill>
            <a:srgbClr val="091C21"/>
          </a:solidFill>
          <a:latin typeface="+mj-lt"/>
          <a:ea typeface="+mj-ea"/>
          <a:cs typeface="+mj-cs"/>
        </a:defRPr>
      </a:lvl1pPr>
    </p:titleStyle>
    <p:bodyStyle>
      <a:lvl1pPr marL="0" indent="0" algn="l" defTabSz="457206" rtl="0" eaLnBrk="1" latinLnBrk="0" hangingPunct="1">
        <a:spcBef>
          <a:spcPct val="20000"/>
        </a:spcBef>
        <a:buFont typeface="Arial"/>
        <a:buNone/>
        <a:defRPr sz="3001" kern="1200">
          <a:solidFill>
            <a:srgbClr val="091C21"/>
          </a:solidFill>
          <a:latin typeface="+mn-lt"/>
          <a:ea typeface="+mn-ea"/>
          <a:cs typeface="+mn-cs"/>
        </a:defRPr>
      </a:lvl1pPr>
      <a:lvl2pPr marL="742959" indent="-285753" algn="l" defTabSz="457206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091C21"/>
          </a:solidFill>
          <a:latin typeface="+mn-lt"/>
          <a:ea typeface="+mn-ea"/>
          <a:cs typeface="+mn-cs"/>
        </a:defRPr>
      </a:lvl2pPr>
      <a:lvl3pPr marL="1143015" indent="-228604" algn="l" defTabSz="457206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91C21"/>
          </a:solidFill>
          <a:latin typeface="+mn-lt"/>
          <a:ea typeface="+mn-ea"/>
          <a:cs typeface="+mn-cs"/>
        </a:defRPr>
      </a:lvl3pPr>
      <a:lvl4pPr marL="1600221" indent="-228604" algn="l" defTabSz="457206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7" indent="-228604" algn="l" defTabSz="457206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45720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45720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45720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45720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45720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45720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45720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45720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45720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45720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45720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45720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AA59EDD-9BCA-C94F-B4F7-1DB3CF9080E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-2802" y="264908"/>
            <a:ext cx="9146802" cy="47218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80CEF3-5DB9-3046-87B4-60ADA59286E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246" y="4701113"/>
            <a:ext cx="3544908" cy="177479"/>
          </a:xfrm>
          <a:prstGeom prst="rect">
            <a:avLst/>
          </a:prstGeom>
        </p:spPr>
      </p:pic>
      <p:pic>
        <p:nvPicPr>
          <p:cNvPr id="10" name="Picture 9" descr="WashCo-Logo_PARTIAL_RGB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437" y="251952"/>
            <a:ext cx="1461771" cy="75027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792" y="251952"/>
            <a:ext cx="8564416" cy="750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792" y="1242484"/>
            <a:ext cx="8564416" cy="2948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25629" y="1115116"/>
            <a:ext cx="1299454" cy="0"/>
          </a:xfrm>
          <a:prstGeom prst="line">
            <a:avLst/>
          </a:prstGeom>
          <a:ln w="12700">
            <a:solidFill>
              <a:srgbClr val="688C3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89793" y="4629944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2022 – Annual Department Head Breakfast </a:t>
            </a:r>
          </a:p>
        </p:txBody>
      </p:sp>
    </p:spTree>
    <p:extLst>
      <p:ext uri="{BB962C8B-B14F-4D97-AF65-F5344CB8AC3E}">
        <p14:creationId xmlns:p14="http://schemas.microsoft.com/office/powerpoint/2010/main" val="1684165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</p:sldLayoutIdLst>
  <p:hf sldNum="0" hdr="0" dt="0"/>
  <p:txStyles>
    <p:titleStyle>
      <a:lvl1pPr algn="l" defTabSz="457206" rtl="0" eaLnBrk="1" latinLnBrk="0" hangingPunct="1">
        <a:spcBef>
          <a:spcPct val="0"/>
        </a:spcBef>
        <a:buNone/>
        <a:defRPr sz="3600" b="1" kern="1200">
          <a:solidFill>
            <a:srgbClr val="091C21"/>
          </a:solidFill>
          <a:latin typeface="+mj-lt"/>
          <a:ea typeface="+mj-ea"/>
          <a:cs typeface="+mj-cs"/>
        </a:defRPr>
      </a:lvl1pPr>
    </p:titleStyle>
    <p:bodyStyle>
      <a:lvl1pPr marL="0" indent="0" algn="l" defTabSz="457206" rtl="0" eaLnBrk="1" latinLnBrk="0" hangingPunct="1">
        <a:spcBef>
          <a:spcPct val="20000"/>
        </a:spcBef>
        <a:buFont typeface="Arial"/>
        <a:buNone/>
        <a:defRPr sz="3001" kern="1200">
          <a:solidFill>
            <a:srgbClr val="091C21"/>
          </a:solidFill>
          <a:latin typeface="+mn-lt"/>
          <a:ea typeface="+mn-ea"/>
          <a:cs typeface="+mn-cs"/>
        </a:defRPr>
      </a:lvl1pPr>
      <a:lvl2pPr marL="742959" indent="-285753" algn="l" defTabSz="457206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091C21"/>
          </a:solidFill>
          <a:latin typeface="+mn-lt"/>
          <a:ea typeface="+mn-ea"/>
          <a:cs typeface="+mn-cs"/>
        </a:defRPr>
      </a:lvl2pPr>
      <a:lvl3pPr marL="1143015" indent="-228604" algn="l" defTabSz="457206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91C21"/>
          </a:solidFill>
          <a:latin typeface="+mn-lt"/>
          <a:ea typeface="+mn-ea"/>
          <a:cs typeface="+mn-cs"/>
        </a:defRPr>
      </a:lvl3pPr>
      <a:lvl4pPr marL="1600221" indent="-228604" algn="l" defTabSz="457206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7" indent="-228604" algn="l" defTabSz="457206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45720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45720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45720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45720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45720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45720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45720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45720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45720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45720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45720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45720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A43BD-C823-DDCE-F2DD-6529792E6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7259" y="1446391"/>
            <a:ext cx="5365376" cy="2802880"/>
          </a:xfrm>
        </p:spPr>
        <p:txBody>
          <a:bodyPr>
            <a:normAutofit/>
          </a:bodyPr>
          <a:lstStyle/>
          <a:p>
            <a:r>
              <a:rPr lang="en-US" dirty="0"/>
              <a:t>Collaboration in Action:</a:t>
            </a:r>
            <a:br>
              <a:rPr lang="en-US" dirty="0"/>
            </a:br>
            <a:br>
              <a:rPr lang="en-US" sz="1000" dirty="0"/>
            </a:br>
            <a:r>
              <a:rPr lang="en-US" sz="2800" dirty="0"/>
              <a:t>Washington County Shared Services Initiative</a:t>
            </a:r>
          </a:p>
        </p:txBody>
      </p:sp>
    </p:spTree>
    <p:extLst>
      <p:ext uri="{BB962C8B-B14F-4D97-AF65-F5344CB8AC3E}">
        <p14:creationId xmlns:p14="http://schemas.microsoft.com/office/powerpoint/2010/main" val="95506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Roadway Maintenance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662" y="1083378"/>
            <a:ext cx="8792331" cy="3450837"/>
          </a:xfrm>
        </p:spPr>
        <p:txBody>
          <a:bodyPr>
            <a:normAutofit fontScale="85000" lnSpcReduction="20000"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dirty="0"/>
              <a:t>County provides pavement and roadway maintenance.</a:t>
            </a:r>
          </a:p>
          <a:p>
            <a:pPr marL="690563" lvl="1" indent="-233363">
              <a:buFont typeface="System Font Regular"/>
              <a:buChar char="-"/>
            </a:pPr>
            <a:r>
              <a:rPr lang="en-US" dirty="0"/>
              <a:t>Municipality charged for materials only. </a:t>
            </a:r>
          </a:p>
          <a:p>
            <a:pPr marL="690563" lvl="1" indent="-233363">
              <a:buFont typeface="System Font Regular"/>
              <a:buChar char="-"/>
            </a:pPr>
            <a:r>
              <a:rPr lang="en-US" dirty="0"/>
              <a:t>County funds labor and equipment (includes equipment rental).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dirty="0"/>
              <a:t>Current value to municipalities: $320K.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dirty="0"/>
              <a:t>All municipalities participate.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dirty="0"/>
              <a:t>Distributed via formula.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dirty="0"/>
              <a:t>Examples:</a:t>
            </a:r>
          </a:p>
          <a:p>
            <a:pPr marL="915988" lvl="1" indent="-173038">
              <a:buFont typeface="System Font Regular"/>
              <a:buChar char="-"/>
            </a:pPr>
            <a:r>
              <a:rPr lang="en-US" dirty="0"/>
              <a:t>Mastic work.</a:t>
            </a:r>
          </a:p>
          <a:p>
            <a:pPr marL="915988" lvl="1" indent="-173038">
              <a:buFont typeface="System Font Regular"/>
              <a:buChar char="-"/>
            </a:pPr>
            <a:r>
              <a:rPr lang="en-US" dirty="0"/>
              <a:t>Chip sealing.</a:t>
            </a:r>
          </a:p>
          <a:p>
            <a:pPr marL="915988" lvl="1" indent="-173038">
              <a:buFont typeface="System Font Regular"/>
              <a:buChar char="-"/>
            </a:pPr>
            <a:r>
              <a:rPr lang="en-US" dirty="0"/>
              <a:t>Mechanical repairs to snowplow fleet.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ABE9A3-46EB-E9FE-0EFC-63FC81F2A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508" y="2456033"/>
            <a:ext cx="3717830" cy="186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264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B7B82B-2DAB-B690-D771-813537BB5A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AEF95-3A64-395F-0B5A-9BBDD5927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Technology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712E3-9E46-1377-F2AC-57AB18906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36277"/>
            <a:ext cx="5812325" cy="3274359"/>
          </a:xfrm>
        </p:spPr>
        <p:txBody>
          <a:bodyPr>
            <a:normAutofit fontScale="92500" lnSpcReduction="10000"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dirty="0"/>
              <a:t>County provides IT services.</a:t>
            </a:r>
          </a:p>
          <a:p>
            <a:pPr marL="517525" lvl="1" indent="-233363">
              <a:buFont typeface="System Font Regular"/>
              <a:buChar char="-"/>
            </a:pPr>
            <a:r>
              <a:rPr lang="en-US" dirty="0"/>
              <a:t>Charged for software and hardware only. </a:t>
            </a:r>
          </a:p>
          <a:p>
            <a:pPr marL="517525" lvl="1" indent="-233363">
              <a:buFont typeface="System Font Regular"/>
              <a:buChar char="-"/>
            </a:pPr>
            <a:r>
              <a:rPr lang="en-US" dirty="0"/>
              <a:t>County funds labor.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dirty="0"/>
              <a:t>Currently serving 9 municipalities.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dirty="0"/>
              <a:t>Current value to municipalities: &gt;$150K.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dirty="0"/>
              <a:t>Examples include:</a:t>
            </a:r>
          </a:p>
          <a:p>
            <a:pPr marL="517525" lvl="1" indent="-233363">
              <a:buFont typeface="System Font Regular"/>
              <a:buChar char="-"/>
            </a:pPr>
            <a:r>
              <a:rPr lang="en-US" dirty="0"/>
              <a:t>Security, network, firewall, user management, IT planning</a:t>
            </a:r>
          </a:p>
          <a:p>
            <a:pPr marL="1200159" lvl="1" indent="-457200">
              <a:buFont typeface="System Font Regular"/>
              <a:buChar char="-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B85DFE-1C9F-DCF0-6DD3-25CF7A927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2325" y="157286"/>
            <a:ext cx="3220671" cy="425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98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637425-16D8-EB48-501D-CAFCCDEA97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688DE-690F-8E62-75DE-D700C86C7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90" y="209808"/>
            <a:ext cx="8564416" cy="750276"/>
          </a:xfrm>
        </p:spPr>
        <p:txBody>
          <a:bodyPr/>
          <a:lstStyle/>
          <a:p>
            <a:r>
              <a:rPr lang="en-US" dirty="0"/>
              <a:t>Geographic Information Systems (GIS)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FDBBED-1D56-A0C9-E343-49BF484F5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1675" y="1176618"/>
            <a:ext cx="5812325" cy="3274359"/>
          </a:xfrm>
        </p:spPr>
        <p:txBody>
          <a:bodyPr>
            <a:normAutofit fontScale="92500" lnSpcReduction="10000"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dirty="0"/>
              <a:t>County provides GIS services.</a:t>
            </a:r>
          </a:p>
          <a:p>
            <a:pPr marL="517525" lvl="1" indent="-233363">
              <a:buFont typeface="System Font Regular"/>
              <a:buChar char="-"/>
            </a:pPr>
            <a:r>
              <a:rPr lang="en-US" dirty="0"/>
              <a:t>Charged for licensing and equipment only. </a:t>
            </a:r>
          </a:p>
          <a:p>
            <a:pPr marL="517525" lvl="1" indent="-233363">
              <a:buFont typeface="System Font Regular"/>
              <a:buChar char="-"/>
            </a:pPr>
            <a:r>
              <a:rPr lang="en-US" dirty="0"/>
              <a:t>County funds labor.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dirty="0"/>
              <a:t>Currently serving 11 municipalities.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dirty="0"/>
              <a:t>Current value to municipalities: &gt;$100K.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dirty="0"/>
              <a:t>Examples include:</a:t>
            </a:r>
          </a:p>
          <a:p>
            <a:pPr marL="517525" lvl="1" indent="-233363">
              <a:buFont typeface="System Font Regular"/>
              <a:buChar char="-"/>
            </a:pPr>
            <a:r>
              <a:rPr lang="en-US" dirty="0"/>
              <a:t>Digitizing and updating land use maps.</a:t>
            </a:r>
          </a:p>
          <a:p>
            <a:pPr marL="517525" lvl="1" indent="-233363">
              <a:buFont typeface="System Font Regular"/>
              <a:buChar char="-"/>
            </a:pPr>
            <a:r>
              <a:rPr lang="en-US" dirty="0"/>
              <a:t>App development</a:t>
            </a:r>
          </a:p>
          <a:p>
            <a:pPr marL="517525" lvl="1" indent="-233363">
              <a:buFont typeface="System Font Regular"/>
              <a:buChar char="-"/>
            </a:pPr>
            <a:endParaRPr lang="en-US" dirty="0"/>
          </a:p>
          <a:p>
            <a:pPr marL="1200159" lvl="1" indent="-457200">
              <a:buFont typeface="System Font Regular"/>
              <a:buChar char="-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4640BD-82BF-6C42-E4B9-A4599D4F8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0" y="1479176"/>
            <a:ext cx="3307073" cy="218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556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8AC3FB-0B34-ADEC-F32E-D04F414C44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2F10D-33A8-994A-9349-342D05CF8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Municipal Planning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1EB036-78B8-5BFE-3E97-2F308B315A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9792" y="1242483"/>
            <a:ext cx="8564416" cy="2913239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County provides advanced municipal planning services.</a:t>
            </a:r>
          </a:p>
          <a:p>
            <a:pPr marL="520700" lvl="1" indent="-227013">
              <a:buFont typeface="System Font Regular"/>
              <a:buChar char="-"/>
            </a:pPr>
            <a:r>
              <a:rPr lang="en-US" dirty="0"/>
              <a:t>Research, develop, update, and implement current and long range plans and amendments.</a:t>
            </a:r>
          </a:p>
          <a:p>
            <a:pPr marL="520700" lvl="1" indent="-227013">
              <a:buFont typeface="System Font Regular"/>
              <a:buChar char="-"/>
            </a:pPr>
            <a:r>
              <a:rPr lang="en-US" dirty="0"/>
              <a:t>Currently serving 4 municipalities.</a:t>
            </a:r>
          </a:p>
          <a:p>
            <a:pPr marL="520700" lvl="1" indent="-227013">
              <a:buFont typeface="System Font Regular"/>
              <a:buChar char="-"/>
            </a:pPr>
            <a:r>
              <a:rPr lang="en-US" dirty="0"/>
              <a:t>Currently value to municipalities: &gt;$50K.</a:t>
            </a:r>
          </a:p>
          <a:p>
            <a:pPr marL="520700" lvl="1" indent="-227013">
              <a:buFont typeface="System Font Regular"/>
              <a:buChar char="-"/>
            </a:pPr>
            <a:r>
              <a:rPr lang="en-US" dirty="0"/>
              <a:t>Examples: </a:t>
            </a:r>
          </a:p>
          <a:p>
            <a:pPr marL="920756" lvl="2" indent="-227013">
              <a:buFont typeface="System Font Regular"/>
              <a:buChar char="-"/>
            </a:pPr>
            <a:r>
              <a:rPr lang="en-US" dirty="0"/>
              <a:t>Comprehensive Plan Update</a:t>
            </a:r>
          </a:p>
          <a:p>
            <a:pPr marL="920756" lvl="2" indent="-227013">
              <a:buFont typeface="System Font Regular"/>
              <a:buChar char="-"/>
            </a:pPr>
            <a:r>
              <a:rPr lang="en-US" dirty="0"/>
              <a:t>Sewer Service Area Plan Update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AD3C41-B444-C681-25CD-02F841BCE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4680" y="2998694"/>
            <a:ext cx="3547787" cy="139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934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7BF28C-BA6D-CBA2-0006-56F7AF0325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8782C-0BD8-6838-2C83-B00B90651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Patrol Deputy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62D44-1AB2-D316-5C1A-C2151AD8D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77" y="1095188"/>
            <a:ext cx="8792331" cy="3274359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County shares cost of a shared patrol deputy with Town.</a:t>
            </a:r>
          </a:p>
          <a:p>
            <a:pPr marL="641350" lvl="1" indent="-227013">
              <a:buFont typeface="System Font Regular"/>
              <a:buChar char="-"/>
            </a:pPr>
            <a:r>
              <a:rPr lang="en-US" dirty="0"/>
              <a:t>Municipality requested additional law enforcement presence.</a:t>
            </a:r>
          </a:p>
          <a:p>
            <a:pPr marL="641350" lvl="1" indent="-227013">
              <a:buFont typeface="System Font Regular"/>
              <a:buChar char="-"/>
            </a:pPr>
            <a:r>
              <a:rPr lang="en-US" dirty="0"/>
              <a:t>County values this additional patrol.</a:t>
            </a:r>
          </a:p>
          <a:p>
            <a:pPr marL="641350" lvl="1" indent="-227013">
              <a:buFont typeface="System Font Regular"/>
              <a:buChar char="-"/>
            </a:pPr>
            <a:r>
              <a:rPr lang="en-US" dirty="0"/>
              <a:t>County charges Town for 50% of costs for:</a:t>
            </a:r>
          </a:p>
          <a:p>
            <a:pPr marL="1041406" lvl="2" indent="-227013">
              <a:buFont typeface="System Font Regular"/>
              <a:buChar char="-"/>
            </a:pPr>
            <a:r>
              <a:rPr lang="en-US" dirty="0"/>
              <a:t>Labor</a:t>
            </a:r>
          </a:p>
          <a:p>
            <a:pPr marL="1041406" lvl="2" indent="-227013">
              <a:buFont typeface="System Font Regular"/>
              <a:buChar char="-"/>
            </a:pPr>
            <a:r>
              <a:rPr lang="en-US" dirty="0"/>
              <a:t>Vehicle</a:t>
            </a:r>
          </a:p>
          <a:p>
            <a:pPr marL="1041406" lvl="2" indent="-227013">
              <a:buFont typeface="System Font Regular"/>
              <a:buChar char="-"/>
            </a:pPr>
            <a:r>
              <a:rPr lang="en-US" dirty="0"/>
              <a:t>Equipment</a:t>
            </a:r>
          </a:p>
          <a:p>
            <a:pPr marL="641350" lvl="1" indent="-227013">
              <a:buFont typeface="System Font Regular"/>
              <a:buChar char="-"/>
            </a:pPr>
            <a:r>
              <a:rPr lang="en-US" dirty="0"/>
              <a:t>Currently value to municipality: &gt;$75K.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54C391-53B0-AE69-E269-2E7547C38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3189" y="2178923"/>
            <a:ext cx="2062758" cy="208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471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66C4E-46D8-9434-B6F0-1364E2436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Consolidated Dispatch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70E72C-A9E7-A54E-AA0B-198E5E621E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154" y="1115130"/>
            <a:ext cx="4866794" cy="3308952"/>
          </a:xfrm>
        </p:spPr>
        <p:txBody>
          <a:bodyPr>
            <a:normAutofit fontScale="92500" lnSpcReduction="10000"/>
          </a:bodyPr>
          <a:lstStyle/>
          <a:p>
            <a:pPr marL="239713" indent="-239713">
              <a:buFont typeface="Arial" panose="020B0604020202020204" pitchFamily="34" charset="0"/>
              <a:buChar char="•"/>
            </a:pPr>
            <a:r>
              <a:rPr lang="en-US" dirty="0"/>
              <a:t>New partnerships with 2 of the County’s largest municipalities.</a:t>
            </a:r>
          </a:p>
          <a:p>
            <a:pPr marL="520700" lvl="1" indent="-227013">
              <a:buFont typeface="System Font Regular"/>
              <a:buChar char="-"/>
            </a:pPr>
            <a:r>
              <a:rPr lang="en-US" dirty="0"/>
              <a:t>No cost to community.</a:t>
            </a:r>
          </a:p>
          <a:p>
            <a:pPr marL="520700" lvl="1" indent="-227013">
              <a:buFont typeface="System Font Regular"/>
              <a:buChar char="-"/>
            </a:pPr>
            <a:r>
              <a:rPr lang="en-US" dirty="0"/>
              <a:t>Hartford in 2024</a:t>
            </a:r>
          </a:p>
          <a:p>
            <a:pPr marL="520700" lvl="1" indent="-227013">
              <a:buFont typeface="System Font Regular"/>
              <a:buChar char="-"/>
            </a:pPr>
            <a:r>
              <a:rPr lang="en-US" dirty="0"/>
              <a:t>Germantown in 2025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Continue the longstanding partnerships with remaining communities.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A47702-BA7C-5B24-F2C7-8337C8F24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948" y="1242483"/>
            <a:ext cx="4072898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920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132DA4-67F9-0043-ABF4-B6EF44E8BD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C558E-B9FB-D267-E285-6EDCAF911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 Bills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C13211-2A19-D14E-D2BC-10F3E89AD1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9792" y="1242483"/>
            <a:ext cx="8564416" cy="291323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County prints and mails tax bills for all communities.</a:t>
            </a:r>
          </a:p>
          <a:p>
            <a:pPr marL="574675" lvl="1" indent="-228600">
              <a:buFont typeface="System Font Regular"/>
              <a:buChar char="-"/>
            </a:pPr>
            <a:r>
              <a:rPr lang="en-US" dirty="0"/>
              <a:t>Historically done as a fee-for-service. </a:t>
            </a:r>
          </a:p>
          <a:p>
            <a:pPr marL="574675" lvl="1" indent="-228600">
              <a:buFont typeface="System Font Regular"/>
              <a:buChar char="-"/>
            </a:pPr>
            <a:r>
              <a:rPr lang="en-US" dirty="0"/>
              <a:t>Now doing service free of charge.</a:t>
            </a:r>
          </a:p>
          <a:p>
            <a:pPr marL="574675" lvl="1" indent="-228600">
              <a:buFont typeface="System Font Regular"/>
              <a:buChar char="-"/>
            </a:pPr>
            <a:r>
              <a:rPr lang="en-US" dirty="0"/>
              <a:t>Estimated value: $90K.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768E31-1FA5-EEA2-D17F-DDE7A5CC0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918" y="3228622"/>
            <a:ext cx="6248400" cy="9271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085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12AD7C-F186-6C3F-84A9-5854540AA8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4AFB0-0CE1-FD1F-7F86-E6F1CF32D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F40C2C-F18D-28D7-C457-872D921670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9792" y="1242483"/>
            <a:ext cx="8564416" cy="291323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County performs work related to elections.</a:t>
            </a:r>
          </a:p>
          <a:p>
            <a:pPr marL="574675" lvl="1" indent="-228600">
              <a:buFont typeface="System Font Regular"/>
              <a:buChar char="-"/>
            </a:pPr>
            <a:r>
              <a:rPr lang="en-US" dirty="0"/>
              <a:t>Historically done as a fee-for-service.</a:t>
            </a:r>
          </a:p>
          <a:p>
            <a:pPr marL="574675" lvl="1" indent="-228600">
              <a:buFont typeface="System Font Regular"/>
              <a:buChar char="-"/>
            </a:pPr>
            <a:r>
              <a:rPr lang="en-US" dirty="0"/>
              <a:t>Now doing service free of charge.</a:t>
            </a:r>
          </a:p>
          <a:p>
            <a:pPr marL="574675" lvl="1" indent="-228600">
              <a:buFont typeface="System Font Regular"/>
              <a:buChar char="-"/>
            </a:pPr>
            <a:r>
              <a:rPr lang="en-US" dirty="0"/>
              <a:t>Estimated value: &gt;$50K.</a:t>
            </a:r>
          </a:p>
          <a:p>
            <a:pPr marL="574675" lvl="1" indent="-228600">
              <a:buFont typeface="System Font Regular"/>
              <a:buChar char="-"/>
            </a:pPr>
            <a:r>
              <a:rPr lang="en-US" dirty="0"/>
              <a:t>Value to municipalities and other taxing jurisdictions.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Add: Extended Hours for In-Person Absentee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EC8DB5-4FE1-76E5-79F8-4392C3196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6942" y="1275536"/>
            <a:ext cx="1869141" cy="183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735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B89F85-371F-DF38-81B3-85D8F8CD5E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85C6D-CFFC-E6A6-1037-82E5F9E24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EMS &amp; Fire Grants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872CE-7EE5-829B-1F64-90095F955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792" y="1136277"/>
            <a:ext cx="8792331" cy="327435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Direct financial assistance to municipalities to support Fire/EMS efforts at the local level.</a:t>
            </a:r>
          </a:p>
          <a:p>
            <a:pPr marL="641350" lvl="1" indent="-227013">
              <a:buFont typeface="System Font Regular"/>
              <a:buChar char="-"/>
            </a:pPr>
            <a:r>
              <a:rPr lang="en-US" dirty="0"/>
              <a:t>$1 million annually since 2024.</a:t>
            </a:r>
          </a:p>
          <a:p>
            <a:pPr marL="641350" lvl="1" indent="-227013">
              <a:buFont typeface="System Font Regular"/>
              <a:buChar char="-"/>
            </a:pPr>
            <a:r>
              <a:rPr lang="en-US" dirty="0"/>
              <a:t>Formulaic distribution.</a:t>
            </a:r>
          </a:p>
          <a:p>
            <a:pPr marL="641350" lvl="1" indent="-227013">
              <a:buFont typeface="System Font Regular"/>
              <a:buChar char="-"/>
            </a:pPr>
            <a:r>
              <a:rPr lang="en-US" dirty="0"/>
              <a:t>Direct cost offset for municipalities.</a:t>
            </a:r>
          </a:p>
          <a:p>
            <a:pPr marL="641350" lvl="1" indent="-227013">
              <a:buFont typeface="System Font Regular"/>
              <a:buChar char="-"/>
            </a:pPr>
            <a:r>
              <a:rPr lang="en-US" dirty="0"/>
              <a:t>Working on a permanent solution.</a:t>
            </a:r>
          </a:p>
          <a:p>
            <a:pPr marL="1157293" lvl="2" indent="-342900">
              <a:buFont typeface="Arial" panose="020B0604020202020204" pitchFamily="34" charset="0"/>
              <a:buChar char="•"/>
            </a:pPr>
            <a:r>
              <a:rPr lang="en-US" dirty="0"/>
              <a:t>County-funded study.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6BDC50-54E2-0EED-60EC-D6DEE339C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8492" y="2032748"/>
            <a:ext cx="3303631" cy="237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565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27BD05-0A52-A6ED-77F9-6679F7F1A5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3B549-1C44-91BC-E140-F3E2B0C1B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 Lateral Grants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3ECA4-A0AA-1CCB-F441-27D7566B9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77" y="1168178"/>
            <a:ext cx="9082123" cy="350295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Funds have been committed for the removal of lead laterals located in the County.</a:t>
            </a:r>
          </a:p>
          <a:p>
            <a:pPr marL="574675" lvl="1" indent="-280988">
              <a:buFont typeface="System Font Regular"/>
              <a:buChar char="-"/>
            </a:pPr>
            <a:r>
              <a:rPr lang="en-US" dirty="0"/>
              <a:t>$3.1M committed to the program for 2024-2026.</a:t>
            </a:r>
          </a:p>
          <a:p>
            <a:pPr marL="574675" lvl="1" indent="-280988">
              <a:buFont typeface="System Font Regular"/>
              <a:buChar char="-"/>
            </a:pPr>
            <a:r>
              <a:rPr lang="en-US" dirty="0"/>
              <a:t>4 municipalities served (2 now lead-free).</a:t>
            </a:r>
          </a:p>
          <a:p>
            <a:pPr marL="574675" lvl="1" indent="-280988">
              <a:buFont typeface="System Font Regular"/>
              <a:buChar char="-"/>
            </a:pPr>
            <a:r>
              <a:rPr lang="en-US" dirty="0"/>
              <a:t>More than 80 lead laterals have been replaced to-date.</a:t>
            </a:r>
          </a:p>
          <a:p>
            <a:pPr marL="1200159" lvl="1" indent="-4572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024F22-DDD0-AD93-9ECC-E1A0A8134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495" y="3496235"/>
            <a:ext cx="7077010" cy="7530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4161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A1389-E802-8176-93D5-A7A7C150C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Services History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22E769-17B8-F608-0113-AC1F63195B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0630" y="1242483"/>
            <a:ext cx="8939892" cy="315806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2014 – Medical Examiner Shared Services – Waukesha County</a:t>
            </a:r>
          </a:p>
          <a:p>
            <a:r>
              <a:rPr lang="en-US" dirty="0"/>
              <a:t>2014 – Aquatic Invasive Species Division – Waukesha County</a:t>
            </a:r>
          </a:p>
          <a:p>
            <a:r>
              <a:rPr lang="en-US" dirty="0"/>
              <a:t>2016 – Washington Ozaukee Public Health Department</a:t>
            </a:r>
          </a:p>
          <a:p>
            <a:r>
              <a:rPr lang="en-US" dirty="0"/>
              <a:t>2017 – Shared Employee Health Clinic – West Bend</a:t>
            </a:r>
          </a:p>
          <a:p>
            <a:r>
              <a:rPr lang="en-US" dirty="0"/>
              <a:t>2019 – Shared Transit Manager – Ozaukee County</a:t>
            </a:r>
          </a:p>
          <a:p>
            <a:r>
              <a:rPr lang="en-US" dirty="0"/>
              <a:t>2020-2021 – Partnerships in Response to COVID</a:t>
            </a:r>
          </a:p>
          <a:p>
            <a:r>
              <a:rPr lang="en-US" dirty="0"/>
              <a:t>2023 – Shared Services Initiative Begins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4743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92B133-93E2-6787-514C-A1AAAB67E5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32EB6-9F19-AEBC-3376-6A8E259C1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 Grants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EE7FA-B1FB-F240-A8A0-B97B293C8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78" y="1168178"/>
            <a:ext cx="8342534" cy="397532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Grant program to fund new municipal public safety radios.</a:t>
            </a:r>
          </a:p>
          <a:p>
            <a:pPr marL="574675" lvl="1" indent="-280988">
              <a:buFont typeface="System Font Regular"/>
              <a:buChar char="-"/>
            </a:pPr>
            <a:r>
              <a:rPr lang="en-US" dirty="0"/>
              <a:t>Designed to mitigate municipal costs for adding public safety personnel.</a:t>
            </a:r>
          </a:p>
          <a:p>
            <a:pPr marL="574675" lvl="1" indent="-280988">
              <a:buFont typeface="System Font Regular"/>
              <a:buChar char="-"/>
            </a:pPr>
            <a:r>
              <a:rPr lang="en-US" dirty="0"/>
              <a:t>&gt;50 radios deployed to-date.</a:t>
            </a:r>
          </a:p>
          <a:p>
            <a:pPr marL="574675" lvl="1" indent="-280988">
              <a:buFont typeface="System Font Regular"/>
              <a:buChar char="-"/>
            </a:pPr>
            <a:r>
              <a:rPr lang="en-US" dirty="0"/>
              <a:t>$6K to $9K each.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89D16F-A88C-1B90-BC97-FFF16D02A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4612" y="2571750"/>
            <a:ext cx="2649388" cy="174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3091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DABBDB-799E-6704-4B84-FEA946A219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6B50-59C8-FAB6-21BF-63C750D71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4D821-A2B5-A074-992F-6D3D65DB4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834" y="1093058"/>
            <a:ext cx="8792331" cy="3274359"/>
          </a:xfrm>
        </p:spPr>
        <p:txBody>
          <a:bodyPr>
            <a:normAutofit/>
          </a:bodyPr>
          <a:lstStyle/>
          <a:p>
            <a:r>
              <a:rPr lang="en-US" dirty="0"/>
              <a:t>Dashboard</a:t>
            </a:r>
          </a:p>
          <a:p>
            <a:pPr marL="1200165" lvl="1" indent="-457206">
              <a:buFont typeface="Courier New" panose="02070309020205020404" pitchFamily="49" charset="0"/>
              <a:buChar char="o"/>
            </a:pPr>
            <a:r>
              <a:rPr lang="en-US" dirty="0"/>
              <a:t>County Executive Web Page</a:t>
            </a:r>
          </a:p>
          <a:p>
            <a:pPr marL="1200165" lvl="1" indent="-457206">
              <a:buFont typeface="Courier New" panose="02070309020205020404" pitchFamily="49" charset="0"/>
              <a:buChar char="o"/>
            </a:pPr>
            <a:r>
              <a:rPr lang="en-US" dirty="0"/>
              <a:t>Dashboard Link: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A51E96-A15F-FCDE-29F2-425A0F26EB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2735" y="1899628"/>
            <a:ext cx="2107833" cy="210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9360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4FD6D09-8904-BC4C-19F9-47BBB5B843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057AD6B-50BD-1072-94AB-8B5D13288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144001" cy="513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5483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44BD3-A182-6151-5671-67C51A3A7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Innovation Grant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CFD49-7774-2E27-969A-06F044B41F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Washington County: 4 applications pending.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Opportunity: Utilize for additional innovation.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Challenges:</a:t>
            </a:r>
          </a:p>
          <a:p>
            <a:pPr marL="1200159" lvl="1" indent="-457200">
              <a:buFontTx/>
              <a:buChar char="-"/>
            </a:pPr>
            <a:r>
              <a:rPr lang="en-US" dirty="0"/>
              <a:t>Contract structure</a:t>
            </a:r>
          </a:p>
          <a:p>
            <a:pPr marL="1200159" lvl="1" indent="-457200">
              <a:buFontTx/>
              <a:buChar char="-"/>
            </a:pPr>
            <a:r>
              <a:rPr lang="en-US" dirty="0"/>
              <a:t>Timing</a:t>
            </a:r>
          </a:p>
          <a:p>
            <a:pPr marL="1200159" lvl="1" indent="-457200">
              <a:buFontTx/>
              <a:buChar char="-"/>
            </a:pPr>
            <a:r>
              <a:rPr lang="en-US" dirty="0"/>
              <a:t>Prior year cost</a:t>
            </a:r>
          </a:p>
          <a:p>
            <a:pPr marL="1200159" lvl="1" indent="-457200">
              <a:buFontTx/>
              <a:buChar char="-"/>
            </a:pPr>
            <a:endParaRPr lang="en-US" dirty="0"/>
          </a:p>
          <a:p>
            <a:pPr marL="1200159" lvl="1" indent="-457200">
              <a:buFontTx/>
              <a:buChar char="-"/>
            </a:pPr>
            <a:endParaRPr lang="en-US" dirty="0"/>
          </a:p>
          <a:p>
            <a:pPr marL="457200" indent="-457200">
              <a:buFontTx/>
              <a:buChar char="-"/>
            </a:pPr>
            <a:endParaRPr lang="en-US" dirty="0"/>
          </a:p>
          <a:p>
            <a:pPr marL="457200" indent="-457200">
              <a:buFontTx/>
              <a:buChar char="-"/>
            </a:pPr>
            <a:endParaRPr lang="en-US" dirty="0"/>
          </a:p>
          <a:p>
            <a:pPr marL="457200" indent="-45720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8273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617097-909D-A02E-2443-C24CB0160E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6981B-BC3C-1494-640C-E46F89395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194C83-866A-6C30-5035-18FA96029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Tx/>
              <a:buChar char="-"/>
            </a:pPr>
            <a:r>
              <a:rPr lang="en-US" dirty="0"/>
              <a:t>Continue seeking opportunities to enhance.</a:t>
            </a:r>
          </a:p>
          <a:p>
            <a:pPr marL="457200" indent="-457200">
              <a:buFontTx/>
              <a:buChar char="-"/>
            </a:pPr>
            <a:r>
              <a:rPr lang="en-US" dirty="0"/>
              <a:t>Chief Elected Official meetings continue.</a:t>
            </a:r>
          </a:p>
          <a:p>
            <a:pPr marL="457200" indent="-457200">
              <a:buFontTx/>
              <a:buChar char="-"/>
            </a:pPr>
            <a:r>
              <a:rPr lang="en-US" dirty="0"/>
              <a:t>Communicate other county-funded service provision.</a:t>
            </a:r>
          </a:p>
          <a:p>
            <a:pPr marL="457200" indent="-457200">
              <a:buFontTx/>
              <a:buChar char="-"/>
            </a:pPr>
            <a:r>
              <a:rPr lang="en-US" dirty="0"/>
              <a:t>Other Big Issues on the Horizon:</a:t>
            </a:r>
          </a:p>
          <a:p>
            <a:pPr marL="1200159" lvl="1" indent="-457200">
              <a:buFontTx/>
              <a:buChar char="-"/>
            </a:pPr>
            <a:r>
              <a:rPr lang="en-US" dirty="0"/>
              <a:t>Emergency Medical Services (EMS) &amp; Fire</a:t>
            </a:r>
          </a:p>
          <a:p>
            <a:pPr marL="1200159" lvl="1" indent="-457200">
              <a:buFontTx/>
              <a:buChar char="-"/>
            </a:pPr>
            <a:r>
              <a:rPr lang="en-US" dirty="0"/>
              <a:t>County IT Consortium</a:t>
            </a:r>
          </a:p>
          <a:p>
            <a:pPr marL="1200159" lvl="1" indent="-457200">
              <a:buFontTx/>
              <a:buChar char="-"/>
            </a:pPr>
            <a:endParaRPr lang="en-US" dirty="0"/>
          </a:p>
          <a:p>
            <a:pPr marL="457200" indent="-457200">
              <a:buFontTx/>
              <a:buChar char="-"/>
            </a:pPr>
            <a:endParaRPr lang="en-US" dirty="0"/>
          </a:p>
          <a:p>
            <a:pPr marL="457200" indent="-457200">
              <a:buFontTx/>
              <a:buChar char="-"/>
            </a:pPr>
            <a:endParaRPr lang="en-US" dirty="0"/>
          </a:p>
          <a:p>
            <a:pPr marL="457200" indent="-45720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7512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39EA2B-2F2D-05A2-5B08-3DF8AE05B0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10712-6E2A-0ACA-8F62-DFD74C7A6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 &amp; Tips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0A25B5-00CA-DB9E-6ECC-04CAA3DFB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792" y="1242484"/>
            <a:ext cx="8564416" cy="3170818"/>
          </a:xfrm>
        </p:spPr>
        <p:txBody>
          <a:bodyPr>
            <a:normAutofit/>
          </a:bodyPr>
          <a:lstStyle/>
          <a:p>
            <a:pPr marL="457200" indent="-457200">
              <a:buFontTx/>
              <a:buChar char="-"/>
            </a:pPr>
            <a:r>
              <a:rPr lang="en-US" dirty="0"/>
              <a:t>Look at what you’re already doing.</a:t>
            </a:r>
          </a:p>
          <a:p>
            <a:pPr marL="457200" indent="-457200">
              <a:buFontTx/>
              <a:buChar char="-"/>
            </a:pPr>
            <a:r>
              <a:rPr lang="en-US" dirty="0"/>
              <a:t>Don’t let perfect be the enemy of good.</a:t>
            </a:r>
          </a:p>
          <a:p>
            <a:pPr marL="457200" indent="-457200">
              <a:buFontTx/>
              <a:buChar char="-"/>
            </a:pPr>
            <a:r>
              <a:rPr lang="en-US" dirty="0"/>
              <a:t>Do what you can, when you can.</a:t>
            </a:r>
          </a:p>
          <a:p>
            <a:pPr marL="457200" indent="-457200">
              <a:buFontTx/>
              <a:buChar char="-"/>
            </a:pPr>
            <a:r>
              <a:rPr lang="en-US" dirty="0"/>
              <a:t>Find and communicate the benefit for </a:t>
            </a:r>
            <a:r>
              <a:rPr lang="en-US" u="sng" dirty="0"/>
              <a:t>both</a:t>
            </a:r>
            <a:r>
              <a:rPr lang="en-US" dirty="0"/>
              <a:t> parties.</a:t>
            </a:r>
          </a:p>
          <a:p>
            <a:pPr marL="457200" indent="-457200">
              <a:buFontTx/>
              <a:buChar char="-"/>
            </a:pPr>
            <a:r>
              <a:rPr lang="en-US" dirty="0"/>
              <a:t>Leverage existing staff relationships.</a:t>
            </a:r>
          </a:p>
          <a:p>
            <a:pPr marL="457200" indent="-457200">
              <a:buFontTx/>
              <a:buChar char="-"/>
            </a:pPr>
            <a:r>
              <a:rPr lang="en-US" dirty="0"/>
              <a:t>DOR database.</a:t>
            </a:r>
          </a:p>
          <a:p>
            <a:pPr marL="457200" indent="-457200">
              <a:buFontTx/>
              <a:buChar char="-"/>
            </a:pPr>
            <a:endParaRPr lang="en-US" dirty="0"/>
          </a:p>
          <a:p>
            <a:pPr marL="457200" indent="-45720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3029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0DB80B-A3C7-FB54-4B8C-CB939EC579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09804-1C56-C37C-0531-B62355450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3832" y="1442861"/>
            <a:ext cx="4820356" cy="2257777"/>
          </a:xfrm>
        </p:spPr>
        <p:txBody>
          <a:bodyPr/>
          <a:lstStyle/>
          <a:p>
            <a:pPr algn="ctr"/>
            <a:r>
              <a:rPr lang="en-US" sz="3801" dirty="0"/>
              <a:t>Thank You!</a:t>
            </a:r>
            <a:br>
              <a:rPr lang="en-US" sz="3801" dirty="0"/>
            </a:br>
            <a:br>
              <a:rPr lang="en-US" sz="3801" dirty="0"/>
            </a:br>
            <a:r>
              <a:rPr lang="en-US" sz="3801" dirty="0"/>
              <a:t>Questions?</a:t>
            </a:r>
            <a:endParaRPr lang="en-US" sz="2800" i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352449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998E8E-93E3-74C6-E3CE-343946BA3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C91A08-5834-96F0-47B4-723B8EA980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9792" y="1242483"/>
            <a:ext cx="8470487" cy="2913239"/>
          </a:xfrm>
        </p:spPr>
        <p:txBody>
          <a:bodyPr>
            <a:normAutofit lnSpcReduction="10000"/>
          </a:bodyPr>
          <a:lstStyle/>
          <a:p>
            <a:pPr marL="457200" indent="-457200">
              <a:buFontTx/>
              <a:buChar char="-"/>
            </a:pPr>
            <a:r>
              <a:rPr lang="en-US" dirty="0"/>
              <a:t>Governance: Joint Board of Health</a:t>
            </a:r>
          </a:p>
          <a:p>
            <a:pPr marL="457200" indent="-457200">
              <a:buFontTx/>
              <a:buChar char="-"/>
            </a:pPr>
            <a:r>
              <a:rPr lang="en-US" dirty="0"/>
              <a:t>Cost share: population-based</a:t>
            </a:r>
          </a:p>
          <a:p>
            <a:pPr marL="457200" indent="-457200">
              <a:buFontTx/>
              <a:buChar char="-"/>
            </a:pPr>
            <a:r>
              <a:rPr lang="en-US" dirty="0"/>
              <a:t>Staff: Ozaukee County</a:t>
            </a:r>
          </a:p>
          <a:p>
            <a:pPr marL="457200" indent="-457200">
              <a:buFontTx/>
              <a:buChar char="-"/>
            </a:pPr>
            <a:r>
              <a:rPr lang="en-US" dirty="0"/>
              <a:t>Fiscal Agent: Ozaukee County</a:t>
            </a:r>
          </a:p>
          <a:p>
            <a:pPr marL="457200" indent="-457200">
              <a:buFontTx/>
              <a:buChar char="-"/>
            </a:pPr>
            <a:r>
              <a:rPr lang="en-US" dirty="0"/>
              <a:t>IT Provider: Washington County</a:t>
            </a:r>
          </a:p>
          <a:p>
            <a:pPr marL="457200" indent="-457200">
              <a:buFontTx/>
              <a:buChar char="-"/>
            </a:pPr>
            <a:r>
              <a:rPr lang="en-US" dirty="0"/>
              <a:t>Statutory Change to 251.11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D451EF7-E017-38C1-BB0C-1677E71C5F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9286" y="1361710"/>
            <a:ext cx="1230993" cy="121004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E7EB3A0-5200-F264-8D69-C8B2A645437D}"/>
              </a:ext>
            </a:extLst>
          </p:cNvPr>
          <p:cNvSpPr/>
          <p:nvPr/>
        </p:nvSpPr>
        <p:spPr>
          <a:xfrm>
            <a:off x="457201" y="987778"/>
            <a:ext cx="1600200" cy="2596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E056F2-458E-276F-E70C-3B3534051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792" y="251952"/>
            <a:ext cx="7107051" cy="990532"/>
          </a:xfrm>
        </p:spPr>
        <p:txBody>
          <a:bodyPr>
            <a:normAutofit fontScale="90000"/>
          </a:bodyPr>
          <a:lstStyle/>
          <a:p>
            <a:r>
              <a:rPr lang="en-US" dirty="0"/>
              <a:t>Washington Ozaukee Public Health Department</a:t>
            </a:r>
          </a:p>
        </p:txBody>
      </p:sp>
    </p:spTree>
    <p:extLst>
      <p:ext uri="{BB962C8B-B14F-4D97-AF65-F5344CB8AC3E}">
        <p14:creationId xmlns:p14="http://schemas.microsoft.com/office/powerpoint/2010/main" val="3526949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C8261E-917D-3941-AEE2-A315BC4E3F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186132-63BA-0699-1911-8E93FE7964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9792" y="1698171"/>
            <a:ext cx="8470487" cy="2457551"/>
          </a:xfrm>
        </p:spPr>
        <p:txBody>
          <a:bodyPr>
            <a:normAutofit/>
          </a:bodyPr>
          <a:lstStyle/>
          <a:p>
            <a:pPr marL="457200" indent="-457200">
              <a:buFontTx/>
              <a:buChar char="-"/>
            </a:pPr>
            <a:r>
              <a:rPr lang="en-US" dirty="0"/>
              <a:t>Years of planning and discussion.</a:t>
            </a:r>
          </a:p>
          <a:p>
            <a:pPr marL="457200" indent="-457200">
              <a:buFontTx/>
              <a:buChar char="-"/>
            </a:pPr>
            <a:r>
              <a:rPr lang="en-US" dirty="0"/>
              <a:t>Significant change for both organizations.</a:t>
            </a:r>
          </a:p>
          <a:p>
            <a:pPr marL="457200" indent="-457200">
              <a:buFontTx/>
              <a:buChar char="-"/>
            </a:pPr>
            <a:r>
              <a:rPr lang="en-US" dirty="0"/>
              <a:t>Annual Tax Levy Savings: $250K x 10 years = $2.5M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B42D0A4-DE96-A59E-7E53-57810B59F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9286" y="1361710"/>
            <a:ext cx="1230993" cy="121004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E270B47-F20E-583B-830B-C24D923C00B8}"/>
              </a:ext>
            </a:extLst>
          </p:cNvPr>
          <p:cNvSpPr/>
          <p:nvPr/>
        </p:nvSpPr>
        <p:spPr>
          <a:xfrm>
            <a:off x="457201" y="987778"/>
            <a:ext cx="1600200" cy="2596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D0D84A-79F6-0A84-D780-12B1316EC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792" y="251952"/>
            <a:ext cx="7107051" cy="990532"/>
          </a:xfrm>
        </p:spPr>
        <p:txBody>
          <a:bodyPr>
            <a:normAutofit fontScale="90000"/>
          </a:bodyPr>
          <a:lstStyle/>
          <a:p>
            <a:r>
              <a:rPr lang="en-US" dirty="0"/>
              <a:t>Washington Ozaukee Public Health Department</a:t>
            </a:r>
          </a:p>
        </p:txBody>
      </p:sp>
    </p:spTree>
    <p:extLst>
      <p:ext uri="{BB962C8B-B14F-4D97-AF65-F5344CB8AC3E}">
        <p14:creationId xmlns:p14="http://schemas.microsoft.com/office/powerpoint/2010/main" val="2569847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48D74A-3651-4F5B-26E3-A87DD5EA4C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61A24-7470-58B2-43DF-54702C26C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Services History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7BBB7B-E8F9-9095-22A1-316DE2359D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0630" y="1242483"/>
            <a:ext cx="8939892" cy="315806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2014 – Medical Examiner Shared Services – Waukesha County</a:t>
            </a:r>
          </a:p>
          <a:p>
            <a:r>
              <a:rPr lang="en-US" dirty="0"/>
              <a:t>2014 – Aquatic Invasive Species Division – Waukesha County</a:t>
            </a:r>
          </a:p>
          <a:p>
            <a:r>
              <a:rPr lang="en-US" dirty="0"/>
              <a:t>2016 – Washington Ozaukee Public Health Department</a:t>
            </a:r>
          </a:p>
          <a:p>
            <a:r>
              <a:rPr lang="en-US" dirty="0"/>
              <a:t>2017 – Shared Employee Health Clinic – West Bend</a:t>
            </a:r>
          </a:p>
          <a:p>
            <a:r>
              <a:rPr lang="en-US" dirty="0"/>
              <a:t>2019 – Shared Transit Manager – Ozaukee County</a:t>
            </a:r>
          </a:p>
          <a:p>
            <a:r>
              <a:rPr lang="en-US" dirty="0"/>
              <a:t>2020-2021 – Partnerships in Response to COVID</a:t>
            </a:r>
          </a:p>
          <a:p>
            <a:r>
              <a:rPr lang="en-US" dirty="0">
                <a:highlight>
                  <a:srgbClr val="00FF00"/>
                </a:highlight>
              </a:rPr>
              <a:t>2023 – Shared Services Initiative Begins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961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791" y="1136277"/>
            <a:ext cx="8029615" cy="3274359"/>
          </a:xfrm>
        </p:spPr>
        <p:txBody>
          <a:bodyPr>
            <a:normAutofit/>
          </a:bodyPr>
          <a:lstStyle/>
          <a:p>
            <a:pPr marL="457200" lvl="0" indent="-457200">
              <a:buFontTx/>
              <a:buChar char="-"/>
            </a:pPr>
            <a:r>
              <a:rPr lang="en-US" dirty="0"/>
              <a:t>Long history of partnership</a:t>
            </a:r>
          </a:p>
          <a:p>
            <a:pPr marL="457200" lvl="0" indent="-457200">
              <a:buFontTx/>
              <a:buChar char="-"/>
            </a:pPr>
            <a:r>
              <a:rPr lang="en-US" dirty="0"/>
              <a:t>County Sales Tax</a:t>
            </a:r>
          </a:p>
          <a:p>
            <a:pPr marL="457200" lvl="0" indent="-457200">
              <a:buFontTx/>
              <a:buChar char="-"/>
            </a:pPr>
            <a:r>
              <a:rPr lang="en-US" dirty="0"/>
              <a:t>Municipal requests to share the sales tax</a:t>
            </a:r>
          </a:p>
          <a:p>
            <a:pPr marL="457200" lvl="0" indent="-457200">
              <a:buFontTx/>
              <a:buChar char="-"/>
            </a:pPr>
            <a:endParaRPr lang="en-US" dirty="0"/>
          </a:p>
          <a:p>
            <a:pPr marL="457206" indent="-457206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51C71C-63BE-6061-BAD3-72A53DF74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7158" y="2773456"/>
            <a:ext cx="5949683" cy="15041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10064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7185BF-B8E1-8A1E-8B17-8BCB51D7F1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882D9-55DC-5277-7D59-14AB2B0D6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Creation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30AF4-A676-86B0-DB0D-B37E43789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791" y="1136277"/>
            <a:ext cx="8029615" cy="3274359"/>
          </a:xfrm>
        </p:spPr>
        <p:txBody>
          <a:bodyPr>
            <a:normAutofit/>
          </a:bodyPr>
          <a:lstStyle/>
          <a:p>
            <a:pPr marL="457200" lvl="0" indent="-457200">
              <a:buFontTx/>
              <a:buChar char="-"/>
            </a:pPr>
            <a:r>
              <a:rPr lang="en-US" dirty="0"/>
              <a:t>Meetings with Chief Elected Officials</a:t>
            </a:r>
          </a:p>
          <a:p>
            <a:pPr marL="457200" lvl="0" indent="-457200">
              <a:buFontTx/>
              <a:buChar char="-"/>
            </a:pPr>
            <a:r>
              <a:rPr lang="en-US" dirty="0"/>
              <a:t>County Executive Shared Services Proposal</a:t>
            </a:r>
          </a:p>
          <a:p>
            <a:pPr marL="457200" lvl="0" indent="-457200">
              <a:buFontTx/>
              <a:buChar char="-"/>
            </a:pPr>
            <a:r>
              <a:rPr lang="en-US" dirty="0"/>
              <a:t>2024-2025 Budget</a:t>
            </a:r>
          </a:p>
          <a:p>
            <a:pPr marL="457200" lvl="0" indent="-457200">
              <a:buFontTx/>
              <a:buChar char="-"/>
            </a:pPr>
            <a:r>
              <a:rPr lang="en-US" dirty="0"/>
              <a:t>Shared Revenue</a:t>
            </a:r>
          </a:p>
          <a:p>
            <a:pPr marL="457200" lvl="0" indent="-457200">
              <a:buFontTx/>
              <a:buChar char="-"/>
            </a:pPr>
            <a:r>
              <a:rPr lang="en-US" dirty="0"/>
              <a:t>Strategic Plan</a:t>
            </a:r>
          </a:p>
          <a:p>
            <a:pPr marL="457200" lvl="0" indent="-457200">
              <a:buFontTx/>
              <a:buChar char="-"/>
            </a:pPr>
            <a:endParaRPr lang="en-US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8700E00-8CA5-FCA5-0E6B-87980BE53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9982" y="2940342"/>
            <a:ext cx="4617743" cy="121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293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2E4643-F45D-9915-CC2C-EE82D1F51E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7A375-90ED-BDC6-2027-D46A910AA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Washington County Shared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E25EB-B2BC-6378-24B6-2AE4BBFD4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792" y="1136277"/>
            <a:ext cx="4543465" cy="3274359"/>
          </a:xfrm>
        </p:spPr>
        <p:txBody>
          <a:bodyPr>
            <a:normAutofit lnSpcReduction="10000"/>
          </a:bodyPr>
          <a:lstStyle/>
          <a:p>
            <a:pPr lvl="0"/>
            <a:r>
              <a:rPr lang="en-US" u="sng" dirty="0"/>
              <a:t>Shared Services:</a:t>
            </a:r>
          </a:p>
          <a:p>
            <a:pPr marL="457206" indent="-457206">
              <a:buFont typeface="Arial" panose="020B0604020202020204" pitchFamily="34" charset="0"/>
              <a:buChar char="•"/>
            </a:pPr>
            <a:r>
              <a:rPr lang="en-US" dirty="0"/>
              <a:t>Roadway Maintenance</a:t>
            </a:r>
          </a:p>
          <a:p>
            <a:pPr marL="457206" indent="-457206">
              <a:buFont typeface="Arial" panose="020B0604020202020204" pitchFamily="34" charset="0"/>
              <a:buChar char="•"/>
            </a:pPr>
            <a:r>
              <a:rPr lang="en-US" dirty="0"/>
              <a:t>Information Technology</a:t>
            </a:r>
          </a:p>
          <a:p>
            <a:pPr marL="457206" indent="-457206">
              <a:buFont typeface="Arial" panose="020B0604020202020204" pitchFamily="34" charset="0"/>
              <a:buChar char="•"/>
            </a:pPr>
            <a:r>
              <a:rPr lang="en-US" dirty="0"/>
              <a:t>Geographic Information Systems</a:t>
            </a:r>
          </a:p>
          <a:p>
            <a:pPr marL="457206" indent="-457206">
              <a:buFont typeface="Arial" panose="020B0604020202020204" pitchFamily="34" charset="0"/>
              <a:buChar char="•"/>
            </a:pPr>
            <a:r>
              <a:rPr lang="en-US" dirty="0"/>
              <a:t>Municipal Planning</a:t>
            </a:r>
          </a:p>
          <a:p>
            <a:pPr marL="457206" indent="-457206">
              <a:buFont typeface="Arial" panose="020B0604020202020204" pitchFamily="34" charset="0"/>
              <a:buChar char="•"/>
            </a:pPr>
            <a:r>
              <a:rPr lang="en-US" dirty="0"/>
              <a:t>Patrol Deputy</a:t>
            </a:r>
          </a:p>
          <a:p>
            <a:pPr marL="457206" indent="-457206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AC49259-500E-5984-A56E-C52CCA30583D}"/>
              </a:ext>
            </a:extLst>
          </p:cNvPr>
          <p:cNvSpPr txBox="1">
            <a:spLocks/>
          </p:cNvSpPr>
          <p:nvPr/>
        </p:nvSpPr>
        <p:spPr>
          <a:xfrm>
            <a:off x="4833257" y="1146557"/>
            <a:ext cx="4020951" cy="34792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457206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091C21"/>
                </a:solidFill>
                <a:latin typeface="+mn-lt"/>
                <a:ea typeface="+mn-ea"/>
                <a:cs typeface="+mn-cs"/>
              </a:defRPr>
            </a:lvl1pPr>
            <a:lvl2pPr marL="742959" indent="-285753" algn="l" defTabSz="457206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091C21"/>
                </a:solidFill>
                <a:latin typeface="+mn-lt"/>
                <a:ea typeface="+mn-ea"/>
                <a:cs typeface="+mn-cs"/>
              </a:defRPr>
            </a:lvl2pPr>
            <a:lvl3pPr marL="1143015" indent="-228604" algn="l" defTabSz="45720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091C21"/>
                </a:solidFill>
                <a:latin typeface="+mn-lt"/>
                <a:ea typeface="+mn-ea"/>
                <a:cs typeface="+mn-cs"/>
              </a:defRPr>
            </a:lvl3pPr>
            <a:lvl4pPr marL="1600221" indent="-228604" algn="l" defTabSz="457206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7" indent="-228604" algn="l" defTabSz="457206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4" algn="l" defTabSz="45720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45720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45720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45720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/>
              <a:t>Shared Services (ctd):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Consolidated Dispatch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Tax Bills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Elections</a:t>
            </a:r>
          </a:p>
          <a:p>
            <a:r>
              <a:rPr lang="en-US" u="sng" dirty="0"/>
              <a:t>Grant Programs:</a:t>
            </a:r>
          </a:p>
          <a:p>
            <a:pPr marL="457206" indent="-457206">
              <a:buFont typeface="Arial" panose="020B0604020202020204" pitchFamily="34" charset="0"/>
              <a:buChar char="•"/>
            </a:pPr>
            <a:r>
              <a:rPr lang="en-US" dirty="0"/>
              <a:t>EMS &amp; Fire Grants</a:t>
            </a:r>
          </a:p>
          <a:p>
            <a:pPr marL="457206" indent="-457206">
              <a:buFont typeface="Arial" panose="020B0604020202020204" pitchFamily="34" charset="0"/>
              <a:buChar char="•"/>
            </a:pPr>
            <a:r>
              <a:rPr lang="en-US" dirty="0"/>
              <a:t>Lead Laterals</a:t>
            </a:r>
          </a:p>
          <a:p>
            <a:pPr marL="457206" indent="-457206">
              <a:buFont typeface="Arial" panose="020B0604020202020204" pitchFamily="34" charset="0"/>
              <a:buChar char="•"/>
            </a:pPr>
            <a:r>
              <a:rPr lang="en-US" dirty="0"/>
              <a:t>Radio Grants</a:t>
            </a:r>
          </a:p>
        </p:txBody>
      </p:sp>
    </p:spTree>
    <p:extLst>
      <p:ext uri="{BB962C8B-B14F-4D97-AF65-F5344CB8AC3E}">
        <p14:creationId xmlns:p14="http://schemas.microsoft.com/office/powerpoint/2010/main" val="661161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9B581E-4AA1-4252-90CE-3984A09A17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32DA6-FAD4-7F87-98CB-8199F37E5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Washington County Shared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7373C-1AB4-FAFE-556E-2FEE648B2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792" y="1136277"/>
            <a:ext cx="8564416" cy="3274359"/>
          </a:xfrm>
        </p:spPr>
        <p:txBody>
          <a:bodyPr>
            <a:normAutofit lnSpcReduction="10000"/>
          </a:bodyPr>
          <a:lstStyle/>
          <a:p>
            <a:pPr lvl="0"/>
            <a:r>
              <a:rPr lang="en-US" u="sng" dirty="0"/>
              <a:t>Initial Parameters:</a:t>
            </a:r>
          </a:p>
          <a:p>
            <a:pPr marL="457206" indent="-457206">
              <a:buFont typeface="Arial" panose="020B0604020202020204" pitchFamily="34" charset="0"/>
              <a:buChar char="•"/>
            </a:pPr>
            <a:r>
              <a:rPr lang="en-US" dirty="0"/>
              <a:t>$1.8M in Grants and direct service provision.</a:t>
            </a:r>
          </a:p>
          <a:p>
            <a:pPr marL="457206" indent="-457206">
              <a:buFont typeface="Arial" panose="020B0604020202020204" pitchFamily="34" charset="0"/>
              <a:buChar char="•"/>
            </a:pPr>
            <a:r>
              <a:rPr lang="en-US" dirty="0"/>
              <a:t>First-come, first-served until capacity is reached.</a:t>
            </a:r>
          </a:p>
          <a:p>
            <a:pPr marL="1200159" lvl="1" indent="-457200">
              <a:buFontTx/>
              <a:buChar char="-"/>
            </a:pPr>
            <a:r>
              <a:rPr lang="en-US" dirty="0"/>
              <a:t>Capacity = dollar max or new hire time constraints.</a:t>
            </a:r>
          </a:p>
          <a:p>
            <a:pPr marL="457206" indent="-457206">
              <a:buFont typeface="Arial" panose="020B0604020202020204" pitchFamily="34" charset="0"/>
              <a:buChar char="•"/>
            </a:pPr>
            <a:r>
              <a:rPr lang="en-US" dirty="0"/>
              <a:t>Contracts for new services.</a:t>
            </a:r>
          </a:p>
          <a:p>
            <a:pPr marL="457206" indent="-457206">
              <a:buFont typeface="Arial" panose="020B0604020202020204" pitchFamily="34" charset="0"/>
              <a:buChar char="•"/>
            </a:pPr>
            <a:r>
              <a:rPr lang="en-US" dirty="0"/>
              <a:t>Local elected body takes action to accept.</a:t>
            </a:r>
          </a:p>
          <a:p>
            <a:pPr marL="457206" indent="-457206">
              <a:buFont typeface="Arial" panose="020B0604020202020204" pitchFamily="34" charset="0"/>
              <a:buChar char="•"/>
            </a:pPr>
            <a:r>
              <a:rPr lang="en-US" dirty="0"/>
              <a:t>Dashboard</a:t>
            </a:r>
          </a:p>
          <a:p>
            <a:pPr marL="457206" indent="-457206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32840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e234b6e-642a-4000-ad42-0a41e7d625e4" xsi:nil="true"/>
    <lcf76f155ced4ddcb4097134ff3c332f xmlns="b4bebd9f-2901-4fe2-b251-7e2b736c27ab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4C8D87A6CE7C4FA97E1E9BB440E849" ma:contentTypeVersion="13" ma:contentTypeDescription="Create a new document." ma:contentTypeScope="" ma:versionID="209b8108f7bb7df4515cdaa49f79f68e">
  <xsd:schema xmlns:xsd="http://www.w3.org/2001/XMLSchema" xmlns:xs="http://www.w3.org/2001/XMLSchema" xmlns:p="http://schemas.microsoft.com/office/2006/metadata/properties" xmlns:ns2="b4bebd9f-2901-4fe2-b251-7e2b736c27ab" xmlns:ns3="de234b6e-642a-4000-ad42-0a41e7d625e4" targetNamespace="http://schemas.microsoft.com/office/2006/metadata/properties" ma:root="true" ma:fieldsID="d9ecf50895cad6126654342f4dacafb8" ns2:_="" ns3:_="">
    <xsd:import namespace="b4bebd9f-2901-4fe2-b251-7e2b736c27ab"/>
    <xsd:import namespace="de234b6e-642a-4000-ad42-0a41e7d625e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bebd9f-2901-4fe2-b251-7e2b736c27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243a33e9-f6f4-488c-b658-56625222cc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234b6e-642a-4000-ad42-0a41e7d625e4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46e96738-6ed1-4638-b645-b91fdc49c08c}" ma:internalName="TaxCatchAll" ma:showField="CatchAllData" ma:web="de234b6e-642a-4000-ad42-0a41e7d625e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2758C64-C7B0-46C1-BD72-E23CDAAA097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878F161-E7CC-41A3-A81B-72AF4FAC8166}">
  <ds:schemaRefs>
    <ds:schemaRef ds:uri="de234b6e-642a-4000-ad42-0a41e7d625e4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elements/1.1/"/>
    <ds:schemaRef ds:uri="http://purl.org/dc/terms/"/>
    <ds:schemaRef ds:uri="http://schemas.openxmlformats.org/package/2006/metadata/core-properties"/>
    <ds:schemaRef ds:uri="b4bebd9f-2901-4fe2-b251-7e2b736c27ab"/>
  </ds:schemaRefs>
</ds:datastoreItem>
</file>

<file path=customXml/itemProps3.xml><?xml version="1.0" encoding="utf-8"?>
<ds:datastoreItem xmlns:ds="http://schemas.openxmlformats.org/officeDocument/2006/customXml" ds:itemID="{540BF643-BDBC-4E7D-AFE3-F3A7017EE6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bebd9f-2901-4fe2-b251-7e2b736c27ab"/>
    <ds:schemaRef ds:uri="de234b6e-642a-4000-ad42-0a41e7d625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4222</TotalTime>
  <Words>933</Words>
  <Application>Microsoft Office PowerPoint</Application>
  <PresentationFormat>On-screen Show (16:9)</PresentationFormat>
  <Paragraphs>199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Courier New</vt:lpstr>
      <vt:lpstr>System Font Regular</vt:lpstr>
      <vt:lpstr>Custom Design</vt:lpstr>
      <vt:lpstr>1_Custom Design</vt:lpstr>
      <vt:lpstr>2_Custom Design</vt:lpstr>
      <vt:lpstr>Collaboration in Action:  Washington County Shared Services Initiative</vt:lpstr>
      <vt:lpstr>Shared Services History</vt:lpstr>
      <vt:lpstr>Washington Ozaukee Public Health Department</vt:lpstr>
      <vt:lpstr>Washington Ozaukee Public Health Department</vt:lpstr>
      <vt:lpstr>Shared Services History</vt:lpstr>
      <vt:lpstr>Background</vt:lpstr>
      <vt:lpstr>Program Creation</vt:lpstr>
      <vt:lpstr>Washington County Shared Services</vt:lpstr>
      <vt:lpstr>Washington County Shared Services</vt:lpstr>
      <vt:lpstr>Roadway Maintenance</vt:lpstr>
      <vt:lpstr>Information Technology</vt:lpstr>
      <vt:lpstr>Geographic Information Systems (GIS)</vt:lpstr>
      <vt:lpstr>Municipal Planning</vt:lpstr>
      <vt:lpstr>Patrol Deputy</vt:lpstr>
      <vt:lpstr>Consolidated Dispatch</vt:lpstr>
      <vt:lpstr>Tax Bills</vt:lpstr>
      <vt:lpstr>Elections</vt:lpstr>
      <vt:lpstr>EMS &amp; Fire Grants</vt:lpstr>
      <vt:lpstr>Lead Lateral Grants</vt:lpstr>
      <vt:lpstr>Radio Grants</vt:lpstr>
      <vt:lpstr>Shared Services</vt:lpstr>
      <vt:lpstr>PowerPoint Presentation</vt:lpstr>
      <vt:lpstr>Innovation Grant</vt:lpstr>
      <vt:lpstr>Next Steps</vt:lpstr>
      <vt:lpstr>Observations &amp; Tips</vt:lpstr>
      <vt:lpstr>Thank You!  Questions?</vt:lpstr>
    </vt:vector>
  </TitlesOfParts>
  <Company>EPIC Creative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Garrou</dc:creator>
  <cp:lastModifiedBy>timothy hanna</cp:lastModifiedBy>
  <cp:revision>87</cp:revision>
  <cp:lastPrinted>2023-12-12T16:23:30Z</cp:lastPrinted>
  <dcterms:created xsi:type="dcterms:W3CDTF">2019-01-22T20:59:23Z</dcterms:created>
  <dcterms:modified xsi:type="dcterms:W3CDTF">2026-06-10T15:20:58Z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0x010100EB4C8D87A6CE7C4FA97E1E9BB440E849</vt:lpwstr>
  </property>
  <property fmtid="{D5CDD505-2E9C-101B-9397-08002B2CF9AE}" pid="3" name="MediaServiceImageTags">
    <vt:lpwstr/>
  </property>
</Properties>
</file>