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8" r:id="rId4"/>
    <p:sldMasterId id="2147483710" r:id="rId5"/>
  </p:sldMasterIdLst>
  <p:notesMasterIdLst>
    <p:notesMasterId r:id="rId20"/>
  </p:notesMasterIdLst>
  <p:sldIdLst>
    <p:sldId id="307" r:id="rId6"/>
    <p:sldId id="745" r:id="rId7"/>
    <p:sldId id="743" r:id="rId8"/>
    <p:sldId id="737" r:id="rId9"/>
    <p:sldId id="771" r:id="rId10"/>
    <p:sldId id="772" r:id="rId11"/>
    <p:sldId id="773" r:id="rId12"/>
    <p:sldId id="774" r:id="rId13"/>
    <p:sldId id="775" r:id="rId14"/>
    <p:sldId id="776" r:id="rId15"/>
    <p:sldId id="777" r:id="rId16"/>
    <p:sldId id="778" r:id="rId17"/>
    <p:sldId id="779" r:id="rId18"/>
    <p:sldId id="74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WILLIAMS" initials="DW" lastIdx="3" clrIdx="0">
    <p:extLst>
      <p:ext uri="{19B8F6BF-5375-455C-9EA6-DF929625EA0E}">
        <p15:presenceInfo xmlns:p15="http://schemas.microsoft.com/office/powerpoint/2012/main" userId="a7ec99f784086b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0003"/>
    <a:srgbClr val="0B4281"/>
    <a:srgbClr val="0A62C7"/>
    <a:srgbClr val="BEC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18C7CC-4B5F-43B4-A91B-6685FE9FCF47}" v="40" dt="2026-06-05T23:28:44.8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12" autoAdjust="0"/>
    <p:restoredTop sz="94664"/>
  </p:normalViewPr>
  <p:slideViewPr>
    <p:cSldViewPr snapToGrid="0">
      <p:cViewPr varScale="1">
        <p:scale>
          <a:sx n="107" d="100"/>
          <a:sy n="107" d="100"/>
        </p:scale>
        <p:origin x="390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0FCD3-53B9-4A42-B362-7C90E7504274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3417F-B56B-4BC6-81E4-A4F3B4CCB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9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E04B1-4033-481F-811E-D82805401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ECA7C8-CE26-46FB-9C80-800FA8D20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52C10-0B75-48F1-815D-C7546ABF0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8421-C71D-4D76-BBC7-36DDE689F827}" type="datetime1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F7116-FEEF-4364-900D-D6A53EBF1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STRATEGIC MANAGEMENT AND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B5B3C-B36C-475C-9E5F-B088B7755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7469-C6F8-44C3-903F-A7C569D2E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5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1339B-5236-480B-AEF3-D0EC3ADA3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3D2FC1-F271-4297-88FE-940AEC29A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7D4B5-E6C0-4BC0-9131-AF74EBBD9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3D51-B0C2-4275-8D4A-2EAE214C9CBA}" type="datetime1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D7E98-85AD-46E5-9B75-DBBE5795B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STRATEGIC MANAGEMENT AND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72578-E1A2-4340-A9BD-F0358D548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7469-C6F8-44C3-903F-A7C569D2E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09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8A7E05-B443-4B12-A8DD-76DDCCBD1B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DC34D1-2D12-411C-B676-7C8C41BB9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4C079-5F6E-4EFE-9220-B769C3FEA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D824-476C-4293-BDE0-15A05C3BE6D1}" type="datetime1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942C8-5E4D-491C-9EB9-3B0D61FB8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STRATEGIC MANAGEMENT AND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ADC11-636C-4DD1-9CE3-42F3258AA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7469-C6F8-44C3-903F-A7C569D2E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01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9EA4-B7E7-4A48-A498-0EDC1368974B}" type="datetime1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STRATEGIC MANAGEMENT AND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7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7DB0-2C19-4FF8-8172-28157A684C75}" type="datetime1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STRATEGIC MANAGEMENT AND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14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5FD0-4696-4D6B-BF3E-7BB7BF13A0CD}" type="datetime1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STRATEGIC MANAGEMENT AND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94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7CB2-6EB4-406E-A5C5-09B93A185B30}" type="datetime1">
              <a:rPr lang="en-US" smtClean="0"/>
              <a:pPr/>
              <a:t>6/7/2026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STRATEGIC MANAGEMENT AND CONSULTING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11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729D-7A52-4BB8-A0BE-B744412B7582}" type="datetime1">
              <a:rPr lang="en-US" smtClean="0"/>
              <a:pPr/>
              <a:t>6/7/2026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STRATEGIC MANAGEMENT AND CONSULTING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38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8517-4CAB-48B4-B09E-2569684FAB34}" type="datetime1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STRATEGIC MANAGEMENT AND CONSULTING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1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E253-F54F-400C-B6D4-F7320CFC9FB1}" type="datetime1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STRATEGIC MANAGEMENT AND CONSULTING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4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D686-50B0-49BF-BAE2-D0D1CC9DDD72}" type="datetime1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STRATEGIC MANAGEMENT AND CONSULTING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4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865FC-E671-4C1E-9F2D-08F2D6A0D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87233-9F15-4C2A-B202-43A87E5D7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21188-B66D-4204-8EED-594AD7C46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7989-EB4B-4312-8074-385D31938894}" type="datetime1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DEBF1-81A2-4686-BF83-9CACD7FA1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STRATEGIC MANAGEMENT AND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C0EF8-1B92-4D4D-A8F7-9E5DB3560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7469-C6F8-44C3-903F-A7C569D2E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12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271C-5917-4888-8A00-A3729464E43C}" type="datetime1">
              <a:rPr lang="en-US" smtClean="0"/>
              <a:pPr/>
              <a:t>6/7/2026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STRATEGIC MANAGEMENT AND CONSULTING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34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E212-F33B-404E-B199-D738FE2BCB9B}" type="datetime1">
              <a:rPr lang="en-US" smtClean="0"/>
              <a:pPr/>
              <a:t>6/7/2026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STRATEGIC MANAGEMENT AND CONSULTING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9788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E212-F33B-404E-B199-D738FE2BCB9B}" type="datetime1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STRATEGIC MANAGEMENT AND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36568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BA5F-BBC7-4316-A2C4-56B0898B8D30}" type="datetime1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STRATEGIC MANAGEMENT AND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7469-C6F8-44C3-903F-A7C569D2EC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b="0" i="0" dirty="0">
                <a:latin typeface="Open Sans" panose="020B0606030504020204" pitchFamily="34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b="0" i="0" dirty="0">
                <a:latin typeface="Open Sans" panose="020B0606030504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6923735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E212-F33B-404E-B199-D738FE2BCB9B}" type="datetime1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STRATEGIC MANAGEMENT AND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67283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E212-F33B-404E-B199-D738FE2BCB9B}" type="datetime1">
              <a:rPr lang="en-US" smtClean="0"/>
              <a:pPr/>
              <a:t>6/7/2026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STRATEGIC MANAGEMENT AND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8900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E212-F33B-404E-B199-D738FE2BCB9B}" type="datetime1">
              <a:rPr lang="en-US" smtClean="0"/>
              <a:pPr/>
              <a:t>6/7/2026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STRATEGIC MANAGEMENT AND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30065"/>
      </p:ext>
    </p:extLst>
  </p:cSld>
  <p:clrMapOvr>
    <a:masterClrMapping/>
  </p:clrMapOvr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0EC1-4C0C-4AE9-A39D-FC2E59A293D6}" type="datetime1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STRATEGIC MANAGEMENT AND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71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2B3FB-C25E-4982-951A-79CA23A5AE40}" type="datetime1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STRATEGIC MANAGEMENT AND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9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26C5D-5C75-4172-85AB-5FDDC4847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2F341-2452-4D32-AE55-757EDAB3B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6F2FD-6AC0-4074-B3B4-FF0109F11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C757-9110-4E0E-9103-DA77539AE1E9}" type="datetime1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68566-6737-4164-BD91-990FF17DC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STRATEGIC MANAGEMENT AND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48D57-D6F3-4ED3-A83D-6A18E187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7469-C6F8-44C3-903F-A7C569D2E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3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29977-B463-4959-A457-860800E4E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97B83-9C17-45CF-ABA4-DB2AC0D014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C5BF82-BE7B-4D2B-90EA-78D8C202E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F2290-B496-45E7-8E16-37256B374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9831-DCB1-4641-BEC9-89E77C73C543}" type="datetime1">
              <a:rPr lang="en-US" smtClean="0"/>
              <a:pPr/>
              <a:t>6/7/2026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0C8ABB-71C6-4F61-82A8-7CB0FBE25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STRATEGIC MANAGEMENT AND CONSULTING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12B5A-B302-4D10-A89D-3D6F1FF4F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7469-C6F8-44C3-903F-A7C569D2E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9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27ECF-0D80-42C4-BB7F-90BC305F2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9A1C4-4308-48EC-8D22-F183BA2AC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90F38-E753-469C-9147-4CA62DF56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0B2F8A-BD42-44D4-AF2A-3F06D3CC73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0C8841-C85A-4873-B6AE-388C3823F7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C518FE-7A09-4377-8FBC-5F8B8D4B3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5D6D-B62B-4AFD-B5F5-961067067AD6}" type="datetime1">
              <a:rPr lang="en-US" smtClean="0"/>
              <a:pPr/>
              <a:t>6/7/2026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62AF25-A96D-437C-A5BD-D0E08438A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STRATEGIC MANAGEMENT AND CONSULTING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1B708F-E34E-4F13-A8D1-89B1DBFE8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7469-C6F8-44C3-903F-A7C569D2E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1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E764C-7598-44BB-95B3-BEB41EC19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920336-1D4E-459D-8E5E-E22D6952E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A75A-CB94-41D2-8F0E-844F3CF9940F}" type="datetime1">
              <a:rPr lang="en-US" smtClean="0"/>
              <a:pPr/>
              <a:t>6/7/2026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4B3C1-124C-4E29-BD10-EE40D5FCE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STRATEGIC MANAGEMENT AND CONSULTING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49BC07-81A7-42BE-9327-51AC0DAF7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7469-C6F8-44C3-903F-A7C569D2E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58D0D8-2CC4-4D3A-AE32-AF5A54A5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BBB7-EC21-4550-8A0B-0B1F1D5E2BCE}" type="datetime1">
              <a:rPr lang="en-US" smtClean="0"/>
              <a:pPr/>
              <a:t>6/7/2026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BB4361-6711-47E6-A506-5A260CC9B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STRATEGIC MANAGEMENT AND CONSULTING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3C70A-B4C5-4EA6-964A-D7E9AEF60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7469-C6F8-44C3-903F-A7C569D2E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1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97594-3758-4ED1-8C4A-E8B3B1924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810BA-C0C3-4A5F-A740-90E15643E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06A4B-13F4-4D04-B65C-B6595B7E3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9A9330-7060-4429-847E-4C76ECBC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1336-305E-44CA-BC42-4FB6B6806079}" type="datetime1">
              <a:rPr lang="en-US" smtClean="0"/>
              <a:pPr/>
              <a:t>6/7/2026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E4D4F-72D0-49CB-B682-17A1E6397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STRATEGIC MANAGEMENT AND CONSULTING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737F0-0897-46A8-9397-53D3B879E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7469-C6F8-44C3-903F-A7C569D2E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5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5251-99B9-48FD-A927-D374267FA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686B2A-ED7C-43E8-A810-FCAA4F0C97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62B972-7A6B-4884-A283-3F01C7A71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5A91E-5484-4276-A96E-243A995A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D6FC-61BC-4B04-8801-A26509C754C7}" type="datetime1">
              <a:rPr lang="en-US" smtClean="0"/>
              <a:pPr/>
              <a:t>6/7/2026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8A551-AA64-4D17-86E4-EE59745E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STRATEGIC MANAGEMENT AND CONSULTING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D6885-C0BE-415F-B457-DC055003E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7469-C6F8-44C3-903F-A7C569D2E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68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microsoft.com/office/2007/relationships/hdphoto" Target="../media/hdphoto1.wdp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8F1198-5791-42FB-9679-EF72E934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783CA-E595-4093-A281-C75C8B282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7676C-4D88-4B0D-B2F8-534B302478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994BA5F-BBC7-4316-A2C4-56B0898B8D30}" type="datetime1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DB11F-AA04-4B2A-A016-7AB1FC2CC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STRATEGIC MANAGEMENT AND CONSULTING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A1A67-0FE1-45C2-ACD2-18C0FFE87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88C7469-C6F8-44C3-903F-A7C569D2E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3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994BA5F-BBC7-4316-A2C4-56B0898B8D30}" type="datetime1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STRATEGIC MANAGEMENT AND CONSULTING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88C7469-C6F8-44C3-903F-A7C569D2ECA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D13679-314A-0C16-17BA-AC93B1D8596F}"/>
              </a:ext>
            </a:extLst>
          </p:cNvPr>
          <p:cNvGrpSpPr/>
          <p:nvPr userDrawn="1"/>
        </p:nvGrpSpPr>
        <p:grpSpPr>
          <a:xfrm>
            <a:off x="10094247" y="5696215"/>
            <a:ext cx="1821420" cy="766546"/>
            <a:chOff x="10094247" y="5696215"/>
            <a:chExt cx="1821420" cy="76654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3703DBA-F48D-4E20-B05B-5E153478CA6F}"/>
                </a:ext>
              </a:extLst>
            </p:cNvPr>
            <p:cNvPicPr/>
            <p:nvPr userDrawn="1"/>
          </p:nvPicPr>
          <p:blipFill>
            <a:blip r:embed="rId23"/>
            <a:srcRect r="54778"/>
            <a:stretch>
              <a:fillRect/>
            </a:stretch>
          </p:blipFill>
          <p:spPr bwMode="auto">
            <a:xfrm>
              <a:off x="10094247" y="5700761"/>
              <a:ext cx="823689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4CE2EF0-FCBC-90BB-B71D-C3EFD7168F13}"/>
                </a:ext>
              </a:extLst>
            </p:cNvPr>
            <p:cNvPicPr/>
            <p:nvPr userDrawn="1"/>
          </p:nvPicPr>
          <p:blipFill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l="45222"/>
            <a:stretch>
              <a:fillRect/>
            </a:stretch>
          </p:blipFill>
          <p:spPr bwMode="auto">
            <a:xfrm>
              <a:off x="10917936" y="5696215"/>
              <a:ext cx="997731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8320535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mailto:danasechler@hotmail.com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89000">
              <a:srgbClr val="0A62C7"/>
            </a:gs>
            <a:gs pos="28000">
              <a:srgbClr val="FF0000">
                <a:alpha val="99845"/>
              </a:srgb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4C1E981B-F06E-48B4-9275-F4B261AFC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36">
            <a:extLst>
              <a:ext uri="{FF2B5EF4-FFF2-40B4-BE49-F238E27FC236}">
                <a16:creationId xmlns:a16="http://schemas.microsoft.com/office/drawing/2014/main" id="{312E2C24-0CD2-4071-8CE2-B059993A9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24F1DC13-C830-4B86-A9C6-927F5C55D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02B6C29-226E-4A0C-B8C7-6E3EB40452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221134" y="1695406"/>
            <a:ext cx="5213319" cy="4028472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A8FE9D-2C56-40D7-BF9E-35DE93299D9D}"/>
              </a:ext>
            </a:extLst>
          </p:cNvPr>
          <p:cNvSpPr txBox="1"/>
          <p:nvPr/>
        </p:nvSpPr>
        <p:spPr>
          <a:xfrm>
            <a:off x="7478310" y="2120950"/>
            <a:ext cx="4833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Dana Sechler, NRP, CCP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8758A4-E4D3-4F79-8B4B-145837297362}"/>
              </a:ext>
            </a:extLst>
          </p:cNvPr>
          <p:cNvSpPr txBox="1"/>
          <p:nvPr/>
        </p:nvSpPr>
        <p:spPr>
          <a:xfrm>
            <a:off x="-518650" y="3428999"/>
            <a:ext cx="871126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A62C7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Collaboration in Action: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Examples from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Northwoods EMS District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Florence County EMS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D68C4E6-ADF2-1518-9BE1-0644F55289A6}"/>
              </a:ext>
            </a:extLst>
          </p:cNvPr>
          <p:cNvCxnSpPr>
            <a:cxnSpLocks/>
          </p:cNvCxnSpPr>
          <p:nvPr/>
        </p:nvCxnSpPr>
        <p:spPr>
          <a:xfrm>
            <a:off x="3296653" y="6117073"/>
            <a:ext cx="1080654" cy="0"/>
          </a:xfrm>
          <a:prstGeom prst="line">
            <a:avLst/>
          </a:prstGeom>
          <a:ln w="25400">
            <a:solidFill>
              <a:srgbClr val="0A62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78A291F-EA25-A5D3-E564-2560B49ED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049" y="650871"/>
            <a:ext cx="5769864" cy="227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7677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100000">
              <a:srgbClr val="0B4281"/>
            </a:gs>
            <a:gs pos="38000">
              <a:srgbClr val="0A62C7"/>
            </a:gs>
          </a:gsLst>
          <a:lin ang="12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EBBF6C-9229-E504-4AAE-8F7130B5A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7">
            <a:extLst>
              <a:ext uri="{FF2B5EF4-FFF2-40B4-BE49-F238E27FC236}">
                <a16:creationId xmlns:a16="http://schemas.microsoft.com/office/drawing/2014/main" id="{37607F16-C024-C189-EE11-E3DEA669D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B532A-98FD-7004-8F41-CAD9321EB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972" y="445815"/>
            <a:ext cx="7225048" cy="124415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Labor and Workforce Considerations</a:t>
            </a:r>
            <a:endParaRPr lang="en-US" dirty="0"/>
          </a:p>
        </p:txBody>
      </p:sp>
      <p:sp>
        <p:nvSpPr>
          <p:cNvPr id="42" name="Rectangle 17">
            <a:extLst>
              <a:ext uri="{FF2B5EF4-FFF2-40B4-BE49-F238E27FC236}">
                <a16:creationId xmlns:a16="http://schemas.microsoft.com/office/drawing/2014/main" id="{1443A490-881B-A96F-E605-70EFCF416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77EC51F6-2487-8499-BC77-C4D2286D5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01D4197-785A-9157-F6F8-10B19A9E4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036" y="5405180"/>
            <a:ext cx="2179699" cy="1683818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436DB5-3448-149E-2139-EA04022DA76A}"/>
              </a:ext>
            </a:extLst>
          </p:cNvPr>
          <p:cNvSpPr/>
          <p:nvPr/>
        </p:nvSpPr>
        <p:spPr>
          <a:xfrm>
            <a:off x="394855" y="6167497"/>
            <a:ext cx="9413661" cy="165665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B4281"/>
              </a:gs>
              <a:gs pos="63000">
                <a:srgbClr val="0A62C7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04D442-D7A0-56E2-816F-E0FB720F5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737" y="2351761"/>
            <a:ext cx="3763978" cy="37639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053414-C80C-460D-D0B9-9B170B375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479" y="2417358"/>
            <a:ext cx="4286844" cy="37639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8C5445-0FCB-F771-1DA7-9F4078263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978236"/>
            <a:ext cx="866846" cy="87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5195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100000">
              <a:srgbClr val="0B4281"/>
            </a:gs>
            <a:gs pos="38000">
              <a:srgbClr val="0A62C7"/>
            </a:gs>
          </a:gsLst>
          <a:lin ang="12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0EED5F-9D0E-AEFF-C306-8A567CF6A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7">
            <a:extLst>
              <a:ext uri="{FF2B5EF4-FFF2-40B4-BE49-F238E27FC236}">
                <a16:creationId xmlns:a16="http://schemas.microsoft.com/office/drawing/2014/main" id="{66A136BE-85D3-91D7-B8BA-43D922DFE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7CC7B-0201-2034-F41D-0CFB68B03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899" y="604503"/>
            <a:ext cx="7225048" cy="86259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 Measured Outcomes</a:t>
            </a:r>
            <a:endParaRPr lang="en-US" dirty="0"/>
          </a:p>
        </p:txBody>
      </p:sp>
      <p:sp>
        <p:nvSpPr>
          <p:cNvPr id="42" name="Rectangle 17">
            <a:extLst>
              <a:ext uri="{FF2B5EF4-FFF2-40B4-BE49-F238E27FC236}">
                <a16:creationId xmlns:a16="http://schemas.microsoft.com/office/drawing/2014/main" id="{8348F1C8-66C1-A6B8-2D76-6C8FF2F02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5F39BB68-33CE-4ED1-8479-DFC56B2C6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7E71BE6-DA8F-344C-D017-B272D3234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036" y="5405180"/>
            <a:ext cx="2179699" cy="1683818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F09E84-7106-C212-FC5F-D8A92BBC68E4}"/>
              </a:ext>
            </a:extLst>
          </p:cNvPr>
          <p:cNvSpPr/>
          <p:nvPr/>
        </p:nvSpPr>
        <p:spPr>
          <a:xfrm>
            <a:off x="394855" y="6167497"/>
            <a:ext cx="9413661" cy="165665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B4281"/>
              </a:gs>
              <a:gs pos="63000">
                <a:srgbClr val="0A62C7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8F33C7-13AB-7769-4527-15005AB50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737" y="2351761"/>
            <a:ext cx="3763978" cy="37639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0B3B3D-124A-677A-D50D-201132AC9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481" y="2417360"/>
            <a:ext cx="4286842" cy="37639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2D26E1-9324-6B29-2EE7-B365BCF02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978236"/>
            <a:ext cx="866846" cy="87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9961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100000">
              <a:srgbClr val="0B4281"/>
            </a:gs>
            <a:gs pos="38000">
              <a:srgbClr val="0A62C7"/>
            </a:gs>
          </a:gsLst>
          <a:lin ang="12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64353C-1298-EF12-F705-5C500ACBE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7">
            <a:extLst>
              <a:ext uri="{FF2B5EF4-FFF2-40B4-BE49-F238E27FC236}">
                <a16:creationId xmlns:a16="http://schemas.microsoft.com/office/drawing/2014/main" id="{8A4FDCCD-9B1D-A8EC-F929-66FD61ED8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8CC59-D241-4C39-038F-5B4F2E816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488" y="597639"/>
            <a:ext cx="8146719" cy="86259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Anything to do Differently?</a:t>
            </a:r>
            <a:endParaRPr lang="en-US" dirty="0"/>
          </a:p>
        </p:txBody>
      </p:sp>
      <p:sp>
        <p:nvSpPr>
          <p:cNvPr id="42" name="Rectangle 17">
            <a:extLst>
              <a:ext uri="{FF2B5EF4-FFF2-40B4-BE49-F238E27FC236}">
                <a16:creationId xmlns:a16="http://schemas.microsoft.com/office/drawing/2014/main" id="{BF29CA09-7F1B-A75D-0648-BB44D990E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55C2D797-5D8E-3742-20A7-911BA9166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F5E4965-D49B-D07F-212D-997493B65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036" y="5405180"/>
            <a:ext cx="2179699" cy="1683818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C91B90-2624-5DAA-8C80-DFBB5DA2E26C}"/>
              </a:ext>
            </a:extLst>
          </p:cNvPr>
          <p:cNvSpPr/>
          <p:nvPr/>
        </p:nvSpPr>
        <p:spPr>
          <a:xfrm>
            <a:off x="394855" y="6167497"/>
            <a:ext cx="9413661" cy="165665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B4281"/>
              </a:gs>
              <a:gs pos="63000">
                <a:srgbClr val="0A62C7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EB4E59-8B38-32C5-88D0-94B5B6667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737" y="2351761"/>
            <a:ext cx="3763978" cy="37639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139900-3AC9-EB4E-3B0A-9674CEDC2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9635" y="2403448"/>
            <a:ext cx="4302687" cy="37778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1378B8-28CF-4B01-1316-32F670DEA6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978236"/>
            <a:ext cx="866846" cy="87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1625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100000">
              <a:srgbClr val="0B4281"/>
            </a:gs>
            <a:gs pos="38000">
              <a:srgbClr val="0A62C7"/>
            </a:gs>
          </a:gsLst>
          <a:lin ang="12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4C4991-A446-0E00-E435-441E384EE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7">
            <a:extLst>
              <a:ext uri="{FF2B5EF4-FFF2-40B4-BE49-F238E27FC236}">
                <a16:creationId xmlns:a16="http://schemas.microsoft.com/office/drawing/2014/main" id="{A8CF1263-5692-6493-9432-6C149236A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54461A-2B2E-7AD1-002D-C0E899B06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899" y="604503"/>
            <a:ext cx="7225048" cy="86259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Starting Point for You?</a:t>
            </a:r>
            <a:endParaRPr lang="en-US" dirty="0"/>
          </a:p>
        </p:txBody>
      </p:sp>
      <p:sp>
        <p:nvSpPr>
          <p:cNvPr id="42" name="Rectangle 17">
            <a:extLst>
              <a:ext uri="{FF2B5EF4-FFF2-40B4-BE49-F238E27FC236}">
                <a16:creationId xmlns:a16="http://schemas.microsoft.com/office/drawing/2014/main" id="{CE163F35-DAAA-D67A-47D6-FCD19F812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70EBCD98-BD9D-DF94-4D6B-D0FD6C9D51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1560BEA-6081-8583-FAD3-376D9852F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036" y="5405180"/>
            <a:ext cx="2179699" cy="1683818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F4C542-D704-42D9-5BB4-9313BEC5E5A8}"/>
              </a:ext>
            </a:extLst>
          </p:cNvPr>
          <p:cNvSpPr/>
          <p:nvPr/>
        </p:nvSpPr>
        <p:spPr>
          <a:xfrm>
            <a:off x="394855" y="6167497"/>
            <a:ext cx="9413661" cy="165665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B4281"/>
              </a:gs>
              <a:gs pos="63000">
                <a:srgbClr val="0A62C7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FD657B-6201-81FF-0EE3-A49DB3741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978236"/>
            <a:ext cx="866846" cy="872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9D09E3-9B32-ECE8-5500-E0129F2DC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199" y="2523705"/>
            <a:ext cx="3666447" cy="34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3769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B4281"/>
            </a:gs>
            <a:gs pos="97000">
              <a:srgbClr val="DC0003"/>
            </a:gs>
            <a:gs pos="36000">
              <a:srgbClr val="0A62C7"/>
            </a:gs>
          </a:gsLst>
          <a:lin ang="2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0D1FDA-3259-2126-D157-19EE55F58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7">
            <a:extLst>
              <a:ext uri="{FF2B5EF4-FFF2-40B4-BE49-F238E27FC236}">
                <a16:creationId xmlns:a16="http://schemas.microsoft.com/office/drawing/2014/main" id="{63EE7CDC-CFCA-0793-6150-5F1E5D6DE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585DB-90F4-FF1D-F9D2-4E52F415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324" y="649647"/>
            <a:ext cx="7225048" cy="78025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Outline</a:t>
            </a:r>
          </a:p>
        </p:txBody>
      </p:sp>
      <p:sp>
        <p:nvSpPr>
          <p:cNvPr id="42" name="Rectangle 17">
            <a:extLst>
              <a:ext uri="{FF2B5EF4-FFF2-40B4-BE49-F238E27FC236}">
                <a16:creationId xmlns:a16="http://schemas.microsoft.com/office/drawing/2014/main" id="{800CB08B-F73B-A541-67CA-0C8E200CB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54FD139A-6047-F11C-7202-DD2D436A8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C4CD7-601C-4A3B-E054-260798C0A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3" y="4219344"/>
            <a:ext cx="9587650" cy="677354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buClrTx/>
              <a:buNone/>
            </a:pPr>
            <a:r>
              <a:rPr lang="en-US" altLang="en-US" sz="3600" b="1" dirty="0">
                <a:solidFill>
                  <a:schemeClr val="bg1"/>
                </a:solidFill>
              </a:rPr>
              <a:t>Dana </a:t>
            </a:r>
            <a:r>
              <a:rPr lang="en-US" altLang="en-US" sz="4000" b="1" dirty="0">
                <a:solidFill>
                  <a:schemeClr val="bg1"/>
                </a:solidFill>
              </a:rPr>
              <a:t>Sechler</a:t>
            </a:r>
            <a:endParaRPr lang="en-US" sz="3600" dirty="0">
              <a:solidFill>
                <a:srgbClr val="0070C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82A9CD4-AB97-537D-44C6-E5C93326D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502422" y="539388"/>
            <a:ext cx="3186849" cy="3186849"/>
          </a:xfrm>
          <a:prstGeom prst="ellipse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1785C53-5A84-69A8-B2BC-D13281CE8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036" y="5405180"/>
            <a:ext cx="2179699" cy="1683818"/>
          </a:xfrm>
          <a:prstGeom prst="rect">
            <a:avLst/>
          </a:prstGeom>
          <a:effectLst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9249124-35F4-ECC0-4FEA-F4AC95296D4A}"/>
              </a:ext>
            </a:extLst>
          </p:cNvPr>
          <p:cNvSpPr txBox="1"/>
          <p:nvPr/>
        </p:nvSpPr>
        <p:spPr>
          <a:xfrm>
            <a:off x="3140701" y="5364373"/>
            <a:ext cx="5910289" cy="1162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None/>
              <a:tabLst>
                <a:tab pos="10623550" algn="r"/>
              </a:tabLst>
              <a:defRPr/>
            </a:pPr>
            <a:r>
              <a:rPr kumimoji="0" lang="en-US" sz="340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danasechler@hotmail.com</a:t>
            </a:r>
            <a:endParaRPr kumimoji="0" lang="en-US" sz="340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R="0" lvl="0" algn="ctr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None/>
              <a:tabLst>
                <a:tab pos="10623550" algn="r"/>
              </a:tabLst>
              <a:defRPr/>
            </a:pPr>
            <a:r>
              <a:rPr kumimoji="0" lang="en-US" sz="3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(608) 963-2380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D15090-16A7-4350-137E-4ECEB71DE001}"/>
              </a:ext>
            </a:extLst>
          </p:cNvPr>
          <p:cNvCxnSpPr/>
          <p:nvPr/>
        </p:nvCxnSpPr>
        <p:spPr>
          <a:xfrm>
            <a:off x="5278428" y="4949636"/>
            <a:ext cx="163483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9711635-B14A-F493-E9BD-F0E0502EB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978236"/>
            <a:ext cx="866846" cy="87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1113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87000">
              <a:srgbClr val="7030A0"/>
            </a:gs>
            <a:gs pos="30000">
              <a:srgbClr val="0A62C7"/>
            </a:gs>
          </a:gsLst>
          <a:lin ang="2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476A8F-2B94-B5E5-C9F3-F5D5D08A6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7">
            <a:extLst>
              <a:ext uri="{FF2B5EF4-FFF2-40B4-BE49-F238E27FC236}">
                <a16:creationId xmlns:a16="http://schemas.microsoft.com/office/drawing/2014/main" id="{35FACB75-FD33-B1BB-AE3A-CA87B1E86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E05536-E66A-BE58-F46F-35AC3965B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324" y="528389"/>
            <a:ext cx="7225048" cy="78025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Northwoods EMS District</a:t>
            </a:r>
          </a:p>
        </p:txBody>
      </p:sp>
      <p:sp>
        <p:nvSpPr>
          <p:cNvPr id="42" name="Rectangle 17">
            <a:extLst>
              <a:ext uri="{FF2B5EF4-FFF2-40B4-BE49-F238E27FC236}">
                <a16:creationId xmlns:a16="http://schemas.microsoft.com/office/drawing/2014/main" id="{D7F05B19-DF2F-3C82-2EFB-10A0A76B4F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51BA684B-4E31-63F0-ACC2-661B65F05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EC85B-877F-FC5F-B0D8-E2342090F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5363" y="2587999"/>
            <a:ext cx="4882292" cy="323002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2800" dirty="0">
                <a:solidFill>
                  <a:schemeClr val="bg1"/>
                </a:solidFill>
              </a:rPr>
              <a:t>Four Towns in Vilas County: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Boulder Junction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Manitowish Waters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Presque Isle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Winchester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6BDA9C7-D78D-2871-27C2-B64E25E90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036" y="5405180"/>
            <a:ext cx="2179699" cy="1683818"/>
          </a:xfrm>
          <a:prstGeom prst="rect">
            <a:avLst/>
          </a:prstGeom>
          <a:effectLst/>
        </p:spPr>
      </p:pic>
      <p:pic>
        <p:nvPicPr>
          <p:cNvPr id="4098" name="Picture 2" descr="Vilas County Map, Wisconsin - US County Maps">
            <a:extLst>
              <a:ext uri="{FF2B5EF4-FFF2-40B4-BE49-F238E27FC236}">
                <a16:creationId xmlns:a16="http://schemas.microsoft.com/office/drawing/2014/main" id="{D263F29D-1DE7-E2F6-D46B-AD46EEAE8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0" y="2620172"/>
            <a:ext cx="5165869" cy="29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1DEC07-EE53-90A2-9032-B7AEDB085BFE}"/>
              </a:ext>
            </a:extLst>
          </p:cNvPr>
          <p:cNvSpPr/>
          <p:nvPr/>
        </p:nvSpPr>
        <p:spPr>
          <a:xfrm>
            <a:off x="394855" y="6167497"/>
            <a:ext cx="9413661" cy="165665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B4281"/>
              </a:gs>
              <a:gs pos="63000">
                <a:srgbClr val="0A62C7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34B3FC-6B16-51C6-DEFA-0589ED209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978236"/>
            <a:ext cx="866846" cy="87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9985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100000">
              <a:srgbClr val="FF0000"/>
            </a:gs>
            <a:gs pos="26000">
              <a:srgbClr val="0A62C7"/>
            </a:gs>
          </a:gsLst>
          <a:lin ang="42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9A0A4B-023F-0FD4-8DBD-5B7704A95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7">
            <a:extLst>
              <a:ext uri="{FF2B5EF4-FFF2-40B4-BE49-F238E27FC236}">
                <a16:creationId xmlns:a16="http://schemas.microsoft.com/office/drawing/2014/main" id="{8142CA80-D642-14D7-6BFD-8D03A41D2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33812C-1789-C215-93A5-89BD36F7C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324" y="649647"/>
            <a:ext cx="7225048" cy="78025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Florence County</a:t>
            </a:r>
          </a:p>
        </p:txBody>
      </p:sp>
      <p:sp>
        <p:nvSpPr>
          <p:cNvPr id="42" name="Rectangle 17">
            <a:extLst>
              <a:ext uri="{FF2B5EF4-FFF2-40B4-BE49-F238E27FC236}">
                <a16:creationId xmlns:a16="http://schemas.microsoft.com/office/drawing/2014/main" id="{843D396D-9223-A2C1-930A-60FDC7697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7DA1BCD1-7200-219E-3A57-63769F5FF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8731639-B6F8-F176-E91D-429BC470B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036" y="5405180"/>
            <a:ext cx="2179699" cy="1683818"/>
          </a:xfrm>
          <a:prstGeom prst="rect">
            <a:avLst/>
          </a:prstGeom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5B1D2F-26C7-D86F-2A4F-5BE17784C865}"/>
              </a:ext>
            </a:extLst>
          </p:cNvPr>
          <p:cNvSpPr/>
          <p:nvPr/>
        </p:nvSpPr>
        <p:spPr>
          <a:xfrm>
            <a:off x="394855" y="6167497"/>
            <a:ext cx="9413661" cy="165665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B4281"/>
              </a:gs>
              <a:gs pos="63000">
                <a:srgbClr val="0A62C7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Florence County, Wisconsin Facts for Kids">
            <a:extLst>
              <a:ext uri="{FF2B5EF4-FFF2-40B4-BE49-F238E27FC236}">
                <a16:creationId xmlns:a16="http://schemas.microsoft.com/office/drawing/2014/main" id="{151EE036-444A-FFC8-9B53-E28BB615F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59" y="2438359"/>
            <a:ext cx="3321859" cy="355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F9DD2170-CCB9-8742-1041-07E4F3953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018" y="2362844"/>
            <a:ext cx="6311941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Florence County Rescue Squad serving Towns of: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Florence, Commonwealth, Fence &amp; Fern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Florence County Rescue Squad (DBA Aurora-Homestead Rescue Squad) serving Towns of: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Aurora &amp; Homestead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Long Lake-Tipler Rescue Squad serving Towns of: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Long Lake and Tipler (Florence County)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Popple River and parts of Alvin (Forest County)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Long Lake FD had been providing EMS, but closed after a short time period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1E1943-3207-4B8E-1570-729B27B8C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978236"/>
            <a:ext cx="866846" cy="87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0258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100000">
              <a:srgbClr val="0B4281"/>
            </a:gs>
            <a:gs pos="38000">
              <a:srgbClr val="0A62C7"/>
            </a:gs>
          </a:gsLst>
          <a:lin ang="12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9526F8-C1CC-6AC4-31F4-47C6A9969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7">
            <a:extLst>
              <a:ext uri="{FF2B5EF4-FFF2-40B4-BE49-F238E27FC236}">
                <a16:creationId xmlns:a16="http://schemas.microsoft.com/office/drawing/2014/main" id="{9ACCF57E-AA2F-BA68-1069-1DCE8D139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137AA4-DCAF-9FB7-037F-21F19DBE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482" y="726763"/>
            <a:ext cx="7225048" cy="74033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 "Why Now" Moment</a:t>
            </a:r>
            <a:endParaRPr lang="en-US" dirty="0"/>
          </a:p>
        </p:txBody>
      </p:sp>
      <p:sp>
        <p:nvSpPr>
          <p:cNvPr id="42" name="Rectangle 17">
            <a:extLst>
              <a:ext uri="{FF2B5EF4-FFF2-40B4-BE49-F238E27FC236}">
                <a16:creationId xmlns:a16="http://schemas.microsoft.com/office/drawing/2014/main" id="{EB9C3B54-9586-B8D1-4B72-5F4254A42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56BA7EE0-0BB1-BE67-8563-FDF22EBBB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D56B19D-AED9-7130-C113-E129BD5AB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036" y="5405180"/>
            <a:ext cx="2179699" cy="1683818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DA1E21-CFE3-EF04-B36D-5031D73F18A9}"/>
              </a:ext>
            </a:extLst>
          </p:cNvPr>
          <p:cNvSpPr/>
          <p:nvPr/>
        </p:nvSpPr>
        <p:spPr>
          <a:xfrm>
            <a:off x="394855" y="6167497"/>
            <a:ext cx="9413661" cy="165665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B4281"/>
              </a:gs>
              <a:gs pos="63000">
                <a:srgbClr val="0A62C7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E08018-BD20-4C11-A0C8-8F053D014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737" y="2351761"/>
            <a:ext cx="3763978" cy="37639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1BFBEB-94F6-006A-63EA-4C2F44D1C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055" y="2452108"/>
            <a:ext cx="4247268" cy="37292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139062-2B59-540D-4BA0-C0FABA2CE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978236"/>
            <a:ext cx="866846" cy="87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705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100000">
              <a:srgbClr val="0B4281"/>
            </a:gs>
            <a:gs pos="38000">
              <a:srgbClr val="0A62C7"/>
            </a:gs>
          </a:gsLst>
          <a:lin ang="12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633D84-20B8-A2E8-43D2-26B187AA4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7">
            <a:extLst>
              <a:ext uri="{FF2B5EF4-FFF2-40B4-BE49-F238E27FC236}">
                <a16:creationId xmlns:a16="http://schemas.microsoft.com/office/drawing/2014/main" id="{AA3B7446-B306-8D43-E1C4-8541B310D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CAA793-8161-A75C-54B7-BB1C8E52F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972" y="348365"/>
            <a:ext cx="7225048" cy="129660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How the First </a:t>
            </a:r>
            <a:br>
              <a:rPr lang="en-US" b="1" dirty="0"/>
            </a:br>
            <a:r>
              <a:rPr lang="en-US" b="1" dirty="0"/>
              <a:t>Conversation Happened</a:t>
            </a:r>
            <a:endParaRPr lang="en-US" dirty="0"/>
          </a:p>
        </p:txBody>
      </p:sp>
      <p:sp>
        <p:nvSpPr>
          <p:cNvPr id="42" name="Rectangle 17">
            <a:extLst>
              <a:ext uri="{FF2B5EF4-FFF2-40B4-BE49-F238E27FC236}">
                <a16:creationId xmlns:a16="http://schemas.microsoft.com/office/drawing/2014/main" id="{0E163BD8-FBEC-2187-D88A-E9DDFA855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5DDDB817-8D37-6E5C-4495-FEB05EC9B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B6EDB3A-D245-184B-3335-BC5817592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036" y="5405180"/>
            <a:ext cx="2179699" cy="1683818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16BD1F-CEB8-4B1C-2262-C2A8AAD00140}"/>
              </a:ext>
            </a:extLst>
          </p:cNvPr>
          <p:cNvSpPr/>
          <p:nvPr/>
        </p:nvSpPr>
        <p:spPr>
          <a:xfrm>
            <a:off x="394855" y="6167497"/>
            <a:ext cx="9413661" cy="165665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B4281"/>
              </a:gs>
              <a:gs pos="63000">
                <a:srgbClr val="0A62C7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1B4A5E-6850-42BD-1215-C516D1CD8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737" y="2351761"/>
            <a:ext cx="3763978" cy="37639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4EF1EA-9BE1-8C48-8179-6BC73AC4D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199" y="2439942"/>
            <a:ext cx="4261123" cy="37413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9A322D-6208-C372-93A8-6722D8EB19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978236"/>
            <a:ext cx="866846" cy="87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9486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100000">
              <a:srgbClr val="0B4281"/>
            </a:gs>
            <a:gs pos="38000">
              <a:srgbClr val="0A62C7"/>
            </a:gs>
          </a:gsLst>
          <a:lin ang="12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48755C-47D1-2360-8B00-9103C97BB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7">
            <a:extLst>
              <a:ext uri="{FF2B5EF4-FFF2-40B4-BE49-F238E27FC236}">
                <a16:creationId xmlns:a16="http://schemas.microsoft.com/office/drawing/2014/main" id="{14C32A96-0DD1-6132-964F-690C2B5BC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5F408-6484-2D0A-2A7E-142347B0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899" y="590238"/>
            <a:ext cx="7225048" cy="96004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 Governance Structure</a:t>
            </a:r>
            <a:endParaRPr lang="en-US" dirty="0"/>
          </a:p>
        </p:txBody>
      </p:sp>
      <p:sp>
        <p:nvSpPr>
          <p:cNvPr id="42" name="Rectangle 17">
            <a:extLst>
              <a:ext uri="{FF2B5EF4-FFF2-40B4-BE49-F238E27FC236}">
                <a16:creationId xmlns:a16="http://schemas.microsoft.com/office/drawing/2014/main" id="{FA70B653-F08A-B835-4F85-9C27C5823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8F92BD13-0CAA-7529-0980-427ED318F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7640994-907D-C543-DD72-BF4195911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036" y="5405180"/>
            <a:ext cx="2179699" cy="1683818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AA9D05-AFBD-0E95-FA79-077CE37B76FA}"/>
              </a:ext>
            </a:extLst>
          </p:cNvPr>
          <p:cNvSpPr/>
          <p:nvPr/>
        </p:nvSpPr>
        <p:spPr>
          <a:xfrm>
            <a:off x="394855" y="6167497"/>
            <a:ext cx="9413661" cy="165665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B4281"/>
              </a:gs>
              <a:gs pos="63000">
                <a:srgbClr val="0A62C7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820C0B-E341-2C31-6B77-49EE97E76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737" y="2351761"/>
            <a:ext cx="3763978" cy="37639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8904F9-5BDF-0C4F-A4D9-1149AF5DC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491" y="2415614"/>
            <a:ext cx="4288832" cy="37657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09FAB9-3407-C706-75BB-E966B8FB3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978236"/>
            <a:ext cx="866846" cy="87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4095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100000">
              <a:srgbClr val="0B4281"/>
            </a:gs>
            <a:gs pos="38000">
              <a:srgbClr val="0A62C7"/>
            </a:gs>
          </a:gsLst>
          <a:lin ang="12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FA464B-9B67-36B0-7C9A-6672BC818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7">
            <a:extLst>
              <a:ext uri="{FF2B5EF4-FFF2-40B4-BE49-F238E27FC236}">
                <a16:creationId xmlns:a16="http://schemas.microsoft.com/office/drawing/2014/main" id="{4EB1D2D2-2186-7C13-CC92-E64421A07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F70E6-B820-6ED5-7BA8-A5EF20396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899" y="590238"/>
            <a:ext cx="7225048" cy="96004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 Cost-Sharing Formula</a:t>
            </a:r>
            <a:endParaRPr lang="en-US" dirty="0"/>
          </a:p>
        </p:txBody>
      </p:sp>
      <p:sp>
        <p:nvSpPr>
          <p:cNvPr id="42" name="Rectangle 17">
            <a:extLst>
              <a:ext uri="{FF2B5EF4-FFF2-40B4-BE49-F238E27FC236}">
                <a16:creationId xmlns:a16="http://schemas.microsoft.com/office/drawing/2014/main" id="{9289DAB2-69A8-0CBA-F00E-38430E7E9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61A3C0C0-92E3-AA3B-F2FF-60B7D24D4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3381F97-654D-D6F7-D8E8-D30D50E2A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036" y="5405180"/>
            <a:ext cx="2179699" cy="1683818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C28342-3D3C-53AD-E89A-A999951BA0E6}"/>
              </a:ext>
            </a:extLst>
          </p:cNvPr>
          <p:cNvSpPr/>
          <p:nvPr/>
        </p:nvSpPr>
        <p:spPr>
          <a:xfrm>
            <a:off x="394855" y="6167497"/>
            <a:ext cx="9413661" cy="165665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B4281"/>
              </a:gs>
              <a:gs pos="63000">
                <a:srgbClr val="0A62C7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51B889-4DDE-4EDD-CD25-277C37DE5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737" y="2351761"/>
            <a:ext cx="3763978" cy="37639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534440-F2AF-3A51-F265-EB48431F8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4273" y="2433860"/>
            <a:ext cx="4268050" cy="37474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9C9DFA-F383-81D2-A907-C8BFA4FAE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978236"/>
            <a:ext cx="866846" cy="87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9452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100000">
              <a:srgbClr val="0B4281"/>
            </a:gs>
            <a:gs pos="38000">
              <a:srgbClr val="0A62C7"/>
            </a:gs>
          </a:gsLst>
          <a:lin ang="12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8F8AC1-4946-FCE6-5C4F-BC70C710A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7">
            <a:extLst>
              <a:ext uri="{FF2B5EF4-FFF2-40B4-BE49-F238E27FC236}">
                <a16:creationId xmlns:a16="http://schemas.microsoft.com/office/drawing/2014/main" id="{93D9F7F5-FF9C-29D5-B4E3-072CBC890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82B521-CB5B-F4C7-1358-4B1B717E7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972" y="445815"/>
            <a:ext cx="7225048" cy="124415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What Had to be Given Up — Was it Worth It?</a:t>
            </a:r>
            <a:endParaRPr lang="en-US" dirty="0"/>
          </a:p>
        </p:txBody>
      </p:sp>
      <p:sp>
        <p:nvSpPr>
          <p:cNvPr id="42" name="Rectangle 17">
            <a:extLst>
              <a:ext uri="{FF2B5EF4-FFF2-40B4-BE49-F238E27FC236}">
                <a16:creationId xmlns:a16="http://schemas.microsoft.com/office/drawing/2014/main" id="{293A4F62-50F5-E8A2-7884-224DBA11D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5359D4D2-8DBE-01B4-02E5-0687DB74C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DE47E0B-347B-8AE0-D4D2-AE081E6FA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036" y="5405180"/>
            <a:ext cx="2179699" cy="1683818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7C6A56-DA19-F634-B699-BE686F21BFE7}"/>
              </a:ext>
            </a:extLst>
          </p:cNvPr>
          <p:cNvSpPr/>
          <p:nvPr/>
        </p:nvSpPr>
        <p:spPr>
          <a:xfrm>
            <a:off x="394855" y="6167497"/>
            <a:ext cx="9413661" cy="165665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B4281"/>
              </a:gs>
              <a:gs pos="63000">
                <a:srgbClr val="0A62C7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950402-08C4-BABE-28BB-CA3CD4B52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737" y="2351761"/>
            <a:ext cx="3763978" cy="37639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2547D9-5B1B-DA86-4FCB-E32E58E2F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482" y="2417360"/>
            <a:ext cx="4286841" cy="37639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636345-DD65-7482-FEE7-3B8983D0F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978236"/>
            <a:ext cx="866846" cy="87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1919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100000">
              <a:srgbClr val="0B4281"/>
            </a:gs>
            <a:gs pos="38000">
              <a:srgbClr val="0A62C7"/>
            </a:gs>
          </a:gsLst>
          <a:lin ang="12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C1D1C1-F7C0-862F-FF40-61CD55C87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7">
            <a:extLst>
              <a:ext uri="{FF2B5EF4-FFF2-40B4-BE49-F238E27FC236}">
                <a16:creationId xmlns:a16="http://schemas.microsoft.com/office/drawing/2014/main" id="{3495F109-E519-BC83-F052-097B03F7C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CE21EE-1B81-0C46-C99B-9DA5DD4F5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4093" y="195136"/>
            <a:ext cx="7225048" cy="18909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Politics,</a:t>
            </a:r>
            <a:br>
              <a:rPr lang="en-US" b="1" dirty="0"/>
            </a:br>
            <a:r>
              <a:rPr lang="en-US" b="1" dirty="0"/>
              <a:t>Elected Officials,</a:t>
            </a:r>
            <a:br>
              <a:rPr lang="en-US" b="1" dirty="0"/>
            </a:br>
            <a:r>
              <a:rPr lang="en-US" b="1" dirty="0"/>
              <a:t>and the Public </a:t>
            </a:r>
            <a:endParaRPr lang="en-US" dirty="0"/>
          </a:p>
        </p:txBody>
      </p:sp>
      <p:sp>
        <p:nvSpPr>
          <p:cNvPr id="42" name="Rectangle 17">
            <a:extLst>
              <a:ext uri="{FF2B5EF4-FFF2-40B4-BE49-F238E27FC236}">
                <a16:creationId xmlns:a16="http://schemas.microsoft.com/office/drawing/2014/main" id="{3D3C9BD2-5DD2-0F4C-706F-11A114CAC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44D1007E-0497-37CF-7A1E-5B5B442C4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F53DB4B-E111-9CB3-3302-83C2512CF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036" y="5405180"/>
            <a:ext cx="2179699" cy="1683818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7E26F2-39F6-FE14-035A-3A0C5378ACCC}"/>
              </a:ext>
            </a:extLst>
          </p:cNvPr>
          <p:cNvSpPr/>
          <p:nvPr/>
        </p:nvSpPr>
        <p:spPr>
          <a:xfrm>
            <a:off x="394855" y="6167497"/>
            <a:ext cx="9413661" cy="165665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B4281"/>
              </a:gs>
              <a:gs pos="63000">
                <a:srgbClr val="0A62C7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814483-BB69-22CA-22C2-8C42BAF31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737" y="2351761"/>
            <a:ext cx="3763978" cy="37639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516651-FAB5-E7F3-63F5-E68863C1A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2709" y="2397368"/>
            <a:ext cx="4309613" cy="37839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535992-34F5-665A-62C7-D3A280D120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978236"/>
            <a:ext cx="866846" cy="87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88264"/>
      </p:ext>
    </p:extLst>
  </p:cSld>
  <p:clrMapOvr>
    <a:masterClrMapping/>
  </p:clrMapOvr>
  <p:transition spd="slow">
    <p:push dir="u"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4AC9D5A0B0AD4EA8254D7781848842" ma:contentTypeVersion="19" ma:contentTypeDescription="Create a new document." ma:contentTypeScope="" ma:versionID="c67ec38aa7031efd88effb9d3c29c020">
  <xsd:schema xmlns:xsd="http://www.w3.org/2001/XMLSchema" xmlns:xs="http://www.w3.org/2001/XMLSchema" xmlns:p="http://schemas.microsoft.com/office/2006/metadata/properties" xmlns:ns2="e06ce8d6-a5dc-4941-a9cd-4c85c27ba0d1" xmlns:ns3="07184327-19f9-4db7-aec5-66f9b83ea686" targetNamespace="http://schemas.microsoft.com/office/2006/metadata/properties" ma:root="true" ma:fieldsID="e173ea72cfd3b91cb358fb6473aafa90" ns2:_="" ns3:_="">
    <xsd:import namespace="e06ce8d6-a5dc-4941-a9cd-4c85c27ba0d1"/>
    <xsd:import namespace="07184327-19f9-4db7-aec5-66f9b83ea6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6ce8d6-a5dc-4941-a9cd-4c85c27ba0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25e1a06-ea85-4079-acb1-1dc3ae674c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84327-19f9-4db7-aec5-66f9b83ea68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4c49ae8-d54f-43e1-aa0a-e46abd383feb}" ma:internalName="TaxCatchAll" ma:showField="CatchAllData" ma:web="07184327-19f9-4db7-aec5-66f9b83ea6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6ce8d6-a5dc-4941-a9cd-4c85c27ba0d1">
      <Terms xmlns="http://schemas.microsoft.com/office/infopath/2007/PartnerControls"/>
    </lcf76f155ced4ddcb4097134ff3c332f>
    <TaxCatchAll xmlns="07184327-19f9-4db7-aec5-66f9b83ea68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A1D9AD-B0A8-4E62-A219-24D93E548C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6ce8d6-a5dc-4941-a9cd-4c85c27ba0d1"/>
    <ds:schemaRef ds:uri="07184327-19f9-4db7-aec5-66f9b83ea6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CC9D72-C62F-44A3-B760-FDD8D12A6318}">
  <ds:schemaRefs>
    <ds:schemaRef ds:uri="http://schemas.microsoft.com/office/2006/metadata/properties"/>
    <ds:schemaRef ds:uri="http://schemas.microsoft.com/office/infopath/2007/PartnerControls"/>
    <ds:schemaRef ds:uri="e06ce8d6-a5dc-4941-a9cd-4c85c27ba0d1"/>
    <ds:schemaRef ds:uri="07184327-19f9-4db7-aec5-66f9b83ea686"/>
  </ds:schemaRefs>
</ds:datastoreItem>
</file>

<file path=customXml/itemProps3.xml><?xml version="1.0" encoding="utf-8"?>
<ds:datastoreItem xmlns:ds="http://schemas.openxmlformats.org/officeDocument/2006/customXml" ds:itemID="{1FDAF217-9116-406D-9BE9-3C62EFC7A2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4085</TotalTime>
  <Words>179</Words>
  <Application>Microsoft Office PowerPoint</Application>
  <PresentationFormat>Widescreen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Open Sans</vt:lpstr>
      <vt:lpstr>Open Sans Extrabold</vt:lpstr>
      <vt:lpstr>Open Sans Light</vt:lpstr>
      <vt:lpstr>Wingdings 3</vt:lpstr>
      <vt:lpstr>Custom Design</vt:lpstr>
      <vt:lpstr>Ion</vt:lpstr>
      <vt:lpstr>PowerPoint Presentation</vt:lpstr>
      <vt:lpstr>Northwoods EMS District</vt:lpstr>
      <vt:lpstr>Florence County</vt:lpstr>
      <vt:lpstr>The "Why Now" Moment</vt:lpstr>
      <vt:lpstr>How the First  Conversation Happened</vt:lpstr>
      <vt:lpstr>The Governance Structure</vt:lpstr>
      <vt:lpstr>The Cost-Sharing Formula</vt:lpstr>
      <vt:lpstr>What Had to be Given Up — Was it Worth It?</vt:lpstr>
      <vt:lpstr>Politics, Elected Officials, and the Public </vt:lpstr>
      <vt:lpstr>Labor and Workforce Considerations</vt:lpstr>
      <vt:lpstr>The Measured Outcomes</vt:lpstr>
      <vt:lpstr>Anything to do Differently?</vt:lpstr>
      <vt:lpstr>Starting Point for You?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Wisconsin EMS Operations Management &amp; Leadership</dc:title>
  <dc:creator>Dana Sechler</dc:creator>
  <cp:lastModifiedBy>timothy hanna</cp:lastModifiedBy>
  <cp:revision>13</cp:revision>
  <dcterms:created xsi:type="dcterms:W3CDTF">2021-01-20T19:55:07Z</dcterms:created>
  <dcterms:modified xsi:type="dcterms:W3CDTF">2026-06-07T14:38:34Z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0x010100E04AC9D5A0B0AD4EA8254D7781848842</vt:lpwstr>
  </property>
</Properties>
</file>