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51435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40">
          <p15:clr>
            <a:srgbClr val="A4A3A4"/>
          </p15:clr>
        </p15:guide>
        <p15:guide id="2" pos="2808">
          <p15:clr>
            <a:srgbClr val="A4A3A4"/>
          </p15:clr>
        </p15:guide>
        <p15:guide id="3" orient="horz" pos="1548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GoogleSlidesCustomDataVersion2">
      <go:slidesCustomData xmlns:go="http://customooxmlschemas.google.com/" r:id="rId22" roundtripDataSignature="AMtx7mjqhTOmglqdR9z8j6s6iOGCGhMT3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B1388E0-F74C-4F41-9D98-03360CFB00AC}">
  <a:tblStyle styleId="{BB1388E0-F74C-4F41-9D98-03360CFB00A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9EA"/>
          </a:solidFill>
        </a:fill>
      </a:tcStyle>
    </a:wholeTbl>
    <a:band1H>
      <a:tcTxStyle/>
      <a:tcStyle>
        <a:fill>
          <a:solidFill>
            <a:srgbClr val="CDCFD3"/>
          </a:solidFill>
        </a:fill>
      </a:tcStyle>
    </a:band1H>
    <a:band2H>
      <a:tcTxStyle/>
    </a:band2H>
    <a:band1V>
      <a:tcTxStyle/>
      <a:tcStyle>
        <a:fill>
          <a:solidFill>
            <a:srgbClr val="CDCFD3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40" orient="horz"/>
        <p:guide pos="2808"/>
        <p:guide pos="1548" orient="horz"/>
        <p:guide pos="432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8" orient="horz"/>
        <p:guide pos="2208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1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3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8" name="Google Shape;178;p14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15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2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4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1" name="Google Shape;91;p5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7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8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:notes"/>
          <p:cNvSpPr txBox="1"/>
          <p:nvPr>
            <p:ph idx="1" type="body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9:notes"/>
          <p:cNvSpPr/>
          <p:nvPr>
            <p:ph idx="2" type="sldImg"/>
          </p:nvPr>
        </p:nvSpPr>
        <p:spPr>
          <a:xfrm>
            <a:off x="407988" y="696913"/>
            <a:ext cx="6194425" cy="348456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ctrTitle"/>
          </p:nvPr>
        </p:nvSpPr>
        <p:spPr>
          <a:xfrm>
            <a:off x="1313260" y="457201"/>
            <a:ext cx="6507167" cy="24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rebuchet MS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subTitle"/>
          </p:nvPr>
        </p:nvSpPr>
        <p:spPr>
          <a:xfrm>
            <a:off x="1313260" y="2914650"/>
            <a:ext cx="6507167" cy="1428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520"/>
              <a:buNone/>
              <a:defRPr sz="2100">
                <a:solidFill>
                  <a:schemeClr val="lt1"/>
                </a:solidFill>
              </a:defRPr>
            </a:lvl1pPr>
            <a:lvl2pPr lvl="1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2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transition spd="slow" p14:dur="15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showMasterSp="0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8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i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" type="body"/>
          </p:nvPr>
        </p:nvSpPr>
        <p:spPr>
          <a:xfrm>
            <a:off x="385592" y="1219107"/>
            <a:ext cx="8405444" cy="36685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11480" lvl="0" marL="457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  <a:defRPr/>
            </a:lvl1pPr>
            <a:lvl2pPr indent="-355600" lvl="1" marL="91440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3FA2C1"/>
              </a:buClr>
              <a:buSzPts val="2000"/>
              <a:buFont typeface="Noto Sans Symbols"/>
              <a:buChar char="▪"/>
              <a:defRPr/>
            </a:lvl2pPr>
            <a:lvl3pPr indent="-342900" lvl="2" marL="137160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33595A"/>
              </a:buClr>
              <a:buSzPts val="1800"/>
              <a:buChar char="•"/>
              <a:defRPr/>
            </a:lvl3pPr>
            <a:lvl4pPr indent="-330200" lvl="3" marL="182880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638C48"/>
              </a:buClr>
              <a:buSzPts val="1600"/>
              <a:buChar char="•"/>
              <a:defRPr/>
            </a:lvl4pPr>
            <a:lvl5pPr indent="-330200" lvl="4" marL="228600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638C48"/>
              </a:buClr>
              <a:buSzPts val="16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21" name="Google Shape;21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31802" y="4733579"/>
            <a:ext cx="961934" cy="256368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8"/>
          <p:cNvSpPr/>
          <p:nvPr/>
        </p:nvSpPr>
        <p:spPr>
          <a:xfrm>
            <a:off x="360402" y="255836"/>
            <a:ext cx="2695416" cy="109728"/>
          </a:xfrm>
          <a:prstGeom prst="rect">
            <a:avLst/>
          </a:prstGeom>
          <a:solidFill>
            <a:srgbClr val="0C54A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/>
          <p:nvPr/>
        </p:nvSpPr>
        <p:spPr>
          <a:xfrm>
            <a:off x="3230665" y="255836"/>
            <a:ext cx="2695416" cy="109728"/>
          </a:xfrm>
          <a:prstGeom prst="rect">
            <a:avLst/>
          </a:prstGeom>
          <a:solidFill>
            <a:srgbClr val="5F9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8"/>
          <p:cNvSpPr/>
          <p:nvPr/>
        </p:nvSpPr>
        <p:spPr>
          <a:xfrm>
            <a:off x="6093555" y="255836"/>
            <a:ext cx="2697480" cy="109728"/>
          </a:xfrm>
          <a:prstGeom prst="rect">
            <a:avLst/>
          </a:prstGeom>
          <a:solidFill>
            <a:srgbClr val="3FA2C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 txBox="1"/>
          <p:nvPr/>
        </p:nvSpPr>
        <p:spPr>
          <a:xfrm>
            <a:off x="262651" y="4820301"/>
            <a:ext cx="460704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MU</a:t>
            </a:r>
            <a:r>
              <a:rPr b="1" i="0" lang="en-US" sz="1050" u="none" cap="none" strike="noStrike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SA</a:t>
            </a:r>
            <a:r>
              <a:rPr b="1" i="0" lang="en-US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FEASIBILITY OVERVIEW | </a:t>
            </a:r>
            <a:r>
              <a:rPr b="0" i="0" lang="en-US" sz="9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 Model for Local Government Collaboration</a:t>
            </a:r>
            <a:endParaRPr sz="105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 p14:dur="15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 showMasterSp="0">
  <p:cSld name="Custom Layou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9"/>
          <p:cNvSpPr txBox="1"/>
          <p:nvPr>
            <p:ph type="title"/>
          </p:nvPr>
        </p:nvSpPr>
        <p:spPr>
          <a:xfrm>
            <a:off x="404508" y="389466"/>
            <a:ext cx="8393804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 spd="slow" p14:dur="15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 showMasterSp="0">
  <p:cSld name="3_Title and Content">
    <p:bg>
      <p:bgPr>
        <a:gradFill>
          <a:gsLst>
            <a:gs pos="0">
              <a:schemeClr val="lt1"/>
            </a:gs>
            <a:gs pos="60000">
              <a:srgbClr val="F2F2F2"/>
            </a:gs>
            <a:gs pos="100000">
              <a:srgbClr val="D8D8D8"/>
            </a:gs>
          </a:gsLst>
          <a:lin ang="2700000" scaled="0"/>
        </a:gra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/>
          <p:nvPr>
            <p:ph type="title"/>
          </p:nvPr>
        </p:nvSpPr>
        <p:spPr>
          <a:xfrm>
            <a:off x="380281" y="379800"/>
            <a:ext cx="8508145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Trebuchet MS"/>
              <a:buNone/>
              <a:defRPr i="0" cap="none">
                <a:solidFill>
                  <a:srgbClr val="262626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1" type="body"/>
          </p:nvPr>
        </p:nvSpPr>
        <p:spPr>
          <a:xfrm>
            <a:off x="380281" y="1119717"/>
            <a:ext cx="8540824" cy="39411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1148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  <a:defRPr>
                <a:solidFill>
                  <a:srgbClr val="262626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>
                <a:solidFill>
                  <a:srgbClr val="262626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33595A"/>
              </a:buClr>
              <a:buSzPts val="1800"/>
              <a:buChar char="•"/>
              <a:defRPr>
                <a:solidFill>
                  <a:srgbClr val="262626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638C48"/>
              </a:buClr>
              <a:buSzPts val="1600"/>
              <a:buChar char="•"/>
              <a:defRPr>
                <a:solidFill>
                  <a:srgbClr val="262626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638C48"/>
              </a:buClr>
              <a:buSzPts val="1600"/>
              <a:buChar char="•"/>
              <a:defRPr>
                <a:solidFill>
                  <a:srgbClr val="262626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600"/>
              </a:spcBef>
              <a:spcAft>
                <a:spcPts val="60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31" name="Google Shape;31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54411" y="4803665"/>
            <a:ext cx="946816" cy="22707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0"/>
          <p:cNvSpPr/>
          <p:nvPr/>
        </p:nvSpPr>
        <p:spPr>
          <a:xfrm>
            <a:off x="360402" y="255836"/>
            <a:ext cx="2695416" cy="109728"/>
          </a:xfrm>
          <a:prstGeom prst="rect">
            <a:avLst/>
          </a:prstGeom>
          <a:solidFill>
            <a:srgbClr val="0C54A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0"/>
          <p:cNvSpPr/>
          <p:nvPr/>
        </p:nvSpPr>
        <p:spPr>
          <a:xfrm>
            <a:off x="3230665" y="255836"/>
            <a:ext cx="2695416" cy="109728"/>
          </a:xfrm>
          <a:prstGeom prst="rect">
            <a:avLst/>
          </a:prstGeom>
          <a:solidFill>
            <a:srgbClr val="5F9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0"/>
          <p:cNvSpPr/>
          <p:nvPr/>
        </p:nvSpPr>
        <p:spPr>
          <a:xfrm>
            <a:off x="6093555" y="255836"/>
            <a:ext cx="2697480" cy="109728"/>
          </a:xfrm>
          <a:prstGeom prst="rect">
            <a:avLst/>
          </a:prstGeom>
          <a:solidFill>
            <a:srgbClr val="38A69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0"/>
          <p:cNvSpPr txBox="1"/>
          <p:nvPr/>
        </p:nvSpPr>
        <p:spPr>
          <a:xfrm>
            <a:off x="262651" y="4820301"/>
            <a:ext cx="460704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5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MU</a:t>
            </a:r>
            <a:r>
              <a:rPr b="1" lang="en-US" sz="1050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SA</a:t>
            </a:r>
            <a:r>
              <a:rPr b="1" lang="en-US" sz="105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FEASIBILITY OVERVIEW | </a:t>
            </a:r>
            <a:r>
              <a:rPr lang="en-US" sz="9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 Model for Local Government Collaboration</a:t>
            </a:r>
            <a:endParaRPr sz="10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 p14:dur="15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showMasterSp="0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/>
          <p:nvPr/>
        </p:nvSpPr>
        <p:spPr>
          <a:xfrm>
            <a:off x="0" y="417689"/>
            <a:ext cx="9144000" cy="472581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" name="Google Shape;3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91989" y="4803665"/>
            <a:ext cx="946816" cy="227078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21"/>
          <p:cNvSpPr txBox="1"/>
          <p:nvPr/>
        </p:nvSpPr>
        <p:spPr>
          <a:xfrm>
            <a:off x="262651" y="4820301"/>
            <a:ext cx="4607049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5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MU</a:t>
            </a:r>
            <a:r>
              <a:rPr b="1" lang="en-US" sz="1050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SA</a:t>
            </a:r>
            <a:r>
              <a:rPr b="1" lang="en-US" sz="105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FEASIBILITY OVERVIEW | </a:t>
            </a:r>
            <a:r>
              <a:rPr lang="en-US" sz="9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 Model for Local Government Collaboration</a:t>
            </a:r>
            <a:endParaRPr sz="105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 p14:dur="1500">
    <p:wipe dir="d"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47576E"/>
            </a:gs>
            <a:gs pos="60000">
              <a:srgbClr val="142540"/>
            </a:gs>
            <a:gs pos="100000">
              <a:srgbClr val="04081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404508" y="389466"/>
            <a:ext cx="7429499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662698" y="1266473"/>
            <a:ext cx="7429499" cy="2343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11480" lvl="0" marL="45720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Trebuchet MS"/>
              <a:buAutoNum type="arabicPeriod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3FA2C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33595A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4800" lvl="5" marL="27432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48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4800" lvl="8" marL="4114800" marR="0" rtl="0" algn="l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6628209" y="4412457"/>
            <a:ext cx="120015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856059" y="4412457"/>
            <a:ext cx="565785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7885510" y="4412457"/>
            <a:ext cx="413375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900" u="none" cap="none" strike="noStrike">
                <a:solidFill>
                  <a:srgbClr val="BFBFB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p14:dur="1500">
    <p:wipe dir="d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.jpg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/>
          <p:nvPr/>
        </p:nvSpPr>
        <p:spPr>
          <a:xfrm flipH="1">
            <a:off x="4838700" y="3296775"/>
            <a:ext cx="4310475" cy="1856663"/>
          </a:xfrm>
          <a:prstGeom prst="rtTriangle">
            <a:avLst/>
          </a:prstGeom>
          <a:solidFill>
            <a:srgbClr val="5F9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 flipH="1">
            <a:off x="5516880" y="3404652"/>
            <a:ext cx="3634740" cy="1754428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360402" y="4155373"/>
            <a:ext cx="3456135" cy="221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Mark Rohloff </a:t>
            </a: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McMAHON ASSOCIATES, INC.</a:t>
            </a:r>
            <a:br>
              <a:rPr b="0" i="0" lang="en-US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PUBLIC SAFETY &amp; MUNICIPAL MANAGEMENT DIVISION MGR.</a:t>
            </a:r>
            <a:b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105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JUNE 11, 2026</a:t>
            </a:r>
            <a:endParaRPr/>
          </a:p>
        </p:txBody>
      </p:sp>
      <p:sp>
        <p:nvSpPr>
          <p:cNvPr id="47" name="Google Shape;47;p1"/>
          <p:cNvSpPr txBox="1"/>
          <p:nvPr>
            <p:ph type="ctrTitle"/>
          </p:nvPr>
        </p:nvSpPr>
        <p:spPr>
          <a:xfrm>
            <a:off x="1018376" y="310824"/>
            <a:ext cx="7119350" cy="21412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 sz="4400">
                <a:latin typeface="Trebuchet MS"/>
                <a:ea typeface="Trebuchet MS"/>
                <a:cs typeface="Trebuchet MS"/>
                <a:sym typeface="Trebuchet MS"/>
              </a:rPr>
              <a:t>MU</a:t>
            </a:r>
            <a:r>
              <a:rPr lang="en-US" sz="4400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SA</a:t>
            </a:r>
            <a:r>
              <a:rPr lang="en-US" sz="4400">
                <a:latin typeface="Trebuchet MS"/>
                <a:ea typeface="Trebuchet MS"/>
                <a:cs typeface="Trebuchet MS"/>
                <a:sym typeface="Trebuchet MS"/>
              </a:rPr>
              <a:t> Feasibility Overview</a:t>
            </a:r>
            <a:br>
              <a:rPr lang="en-US" sz="2800">
                <a:solidFill>
                  <a:srgbClr val="77BDD3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en-US" sz="2000"/>
              <a:t>A Model for Local Government Collaboration</a:t>
            </a:r>
            <a:br>
              <a:rPr lang="en-US" sz="3600"/>
            </a:br>
            <a:br>
              <a:rPr lang="en-US" sz="900">
                <a:solidFill>
                  <a:srgbClr val="FFFFFF"/>
                </a:solidFill>
              </a:rPr>
            </a:br>
            <a:endParaRPr sz="320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54720" y="4511928"/>
            <a:ext cx="1566655" cy="375736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1"/>
          <p:cNvSpPr/>
          <p:nvPr/>
        </p:nvSpPr>
        <p:spPr>
          <a:xfrm>
            <a:off x="360402" y="255836"/>
            <a:ext cx="2695416" cy="165860"/>
          </a:xfrm>
          <a:prstGeom prst="rect">
            <a:avLst/>
          </a:prstGeom>
          <a:solidFill>
            <a:srgbClr val="0C54A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3230665" y="255836"/>
            <a:ext cx="2695416" cy="165860"/>
          </a:xfrm>
          <a:prstGeom prst="rect">
            <a:avLst/>
          </a:prstGeom>
          <a:solidFill>
            <a:srgbClr val="5F9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4577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6093555" y="255836"/>
            <a:ext cx="2697480" cy="165860"/>
          </a:xfrm>
          <a:prstGeom prst="rect">
            <a:avLst/>
          </a:prstGeom>
          <a:solidFill>
            <a:srgbClr val="3FA2C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" name="Google Shape;52;p1"/>
          <p:cNvGrpSpPr/>
          <p:nvPr/>
        </p:nvGrpSpPr>
        <p:grpSpPr>
          <a:xfrm>
            <a:off x="2628171" y="1964364"/>
            <a:ext cx="3895280" cy="1732407"/>
            <a:chOff x="3181879" y="2419458"/>
            <a:chExt cx="2787863" cy="1239890"/>
          </a:xfrm>
        </p:grpSpPr>
        <p:pic>
          <p:nvPicPr>
            <p:cNvPr id="53" name="Google Shape;53;p1"/>
            <p:cNvPicPr preferRelativeResize="0"/>
            <p:nvPr/>
          </p:nvPicPr>
          <p:blipFill rotWithShape="1">
            <a:blip r:embed="rId4">
              <a:alphaModFix/>
            </a:blip>
            <a:srcRect b="-27889" l="0" r="0" t="-25391"/>
            <a:stretch/>
          </p:blipFill>
          <p:spPr>
            <a:xfrm>
              <a:off x="3181879" y="2419458"/>
              <a:ext cx="1604303" cy="1038925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</p:pic>
        <p:pic>
          <p:nvPicPr>
            <p:cNvPr descr="CITY OF WASHBURN 119 Washington Avenue 715-373-6160 P.O. Box 638  715-373-6161 Washburn, WI 54891 FAX 715-373-6148 NOTICE OF F" id="54" name="Google Shape;54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839005" y="2419458"/>
              <a:ext cx="1130737" cy="10389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" name="Google Shape;55;p1"/>
            <p:cNvSpPr/>
            <p:nvPr/>
          </p:nvSpPr>
          <p:spPr>
            <a:xfrm>
              <a:off x="3181879" y="3500587"/>
              <a:ext cx="2787863" cy="158761"/>
            </a:xfrm>
            <a:prstGeom prst="rect">
              <a:avLst/>
            </a:prstGeom>
            <a:solidFill>
              <a:srgbClr val="0C54A6"/>
            </a:solidFill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050" u="none" cap="none" strike="noStrike">
                  <a:solidFill>
                    <a:srgbClr val="FFFFFF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FUNDED BY A DOR INNOVATION PLANNING GRANT</a:t>
              </a:r>
              <a:endParaRPr b="0" i="0" sz="10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 p14:dur="1500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/>
          <p:nvPr/>
        </p:nvSpPr>
        <p:spPr>
          <a:xfrm>
            <a:off x="2279371" y="710000"/>
            <a:ext cx="5181600" cy="406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476A2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0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i="0" lang="en-US" sz="4400" cap="none"/>
              <a:t>Funding Approach</a:t>
            </a:r>
            <a:endParaRPr/>
          </a:p>
        </p:txBody>
      </p:sp>
      <p:sp>
        <p:nvSpPr>
          <p:cNvPr id="151" name="Google Shape;151;p10"/>
          <p:cNvSpPr/>
          <p:nvPr/>
        </p:nvSpPr>
        <p:spPr>
          <a:xfrm>
            <a:off x="1583097" y="2075596"/>
            <a:ext cx="1814504" cy="1334177"/>
          </a:xfrm>
          <a:prstGeom prst="roundRect">
            <a:avLst>
              <a:gd fmla="val 16667" name="adj"/>
            </a:avLst>
          </a:prstGeom>
          <a:solidFill>
            <a:srgbClr val="1E84FF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60"/>
              <a:buFont typeface="Noto Sans Symbols"/>
              <a:buNone/>
            </a:pPr>
            <a:r>
              <a:rPr b="1" lang="en-US" sz="23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Startup backstop funding required</a:t>
            </a:r>
            <a:endParaRPr/>
          </a:p>
        </p:txBody>
      </p:sp>
      <p:sp>
        <p:nvSpPr>
          <p:cNvPr id="152" name="Google Shape;152;p10"/>
          <p:cNvSpPr/>
          <p:nvPr/>
        </p:nvSpPr>
        <p:spPr>
          <a:xfrm>
            <a:off x="3465959" y="2075596"/>
            <a:ext cx="1814504" cy="1334177"/>
          </a:xfrm>
          <a:prstGeom prst="roundRect">
            <a:avLst>
              <a:gd fmla="val 16667" name="adj"/>
            </a:avLst>
          </a:prstGeom>
          <a:solidFill>
            <a:srgbClr val="0056B4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60"/>
              <a:buFont typeface="Noto Sans Symbols"/>
              <a:buNone/>
            </a:pPr>
            <a:r>
              <a:rPr b="1" lang="en-US" sz="23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Transition to client-funded model</a:t>
            </a:r>
            <a:endParaRPr/>
          </a:p>
        </p:txBody>
      </p:sp>
      <p:sp>
        <p:nvSpPr>
          <p:cNvPr id="153" name="Google Shape;153;p10"/>
          <p:cNvSpPr/>
          <p:nvPr/>
        </p:nvSpPr>
        <p:spPr>
          <a:xfrm>
            <a:off x="5340275" y="2075596"/>
            <a:ext cx="1814504" cy="1334177"/>
          </a:xfrm>
          <a:prstGeom prst="roundRect">
            <a:avLst>
              <a:gd fmla="val 16667" name="adj"/>
            </a:avLst>
          </a:prstGeom>
          <a:solidFill>
            <a:schemeClr val="dk2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60"/>
              <a:buFont typeface="Noto Sans Symbols"/>
              <a:buNone/>
            </a:pPr>
            <a:r>
              <a:rPr b="1" lang="en-US" sz="23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5-year plan to self-sufficiency</a:t>
            </a:r>
            <a:endParaRPr/>
          </a:p>
        </p:txBody>
      </p:sp>
      <p:sp>
        <p:nvSpPr>
          <p:cNvPr descr="Money with solid fill" id="154" name="Google Shape;154;p10"/>
          <p:cNvSpPr/>
          <p:nvPr/>
        </p:nvSpPr>
        <p:spPr>
          <a:xfrm rot="-460085">
            <a:off x="6694766" y="375029"/>
            <a:ext cx="1613621" cy="161362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6312464" y="506006"/>
            <a:ext cx="2626438" cy="19565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 sz="3600"/>
              <a:t>Financial Projection </a:t>
            </a:r>
            <a:r>
              <a:rPr b="0" lang="en-US" sz="2300"/>
              <a:t>(Revenue vs Cost)</a:t>
            </a:r>
            <a:endParaRPr/>
          </a:p>
        </p:txBody>
      </p:sp>
      <p:pic>
        <p:nvPicPr>
          <p:cNvPr id="160" name="Google Shape;160;p1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7946" y="531644"/>
            <a:ext cx="6031640" cy="281268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1" name="Google Shape;161;p11"/>
          <p:cNvGraphicFramePr/>
          <p:nvPr/>
        </p:nvGraphicFramePr>
        <p:xfrm>
          <a:off x="2660588" y="3434968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{BB1388E0-F74C-4F41-9D98-03360CFB00AC}</a:tableStyleId>
              </a:tblPr>
              <a:tblGrid>
                <a:gridCol w="525800"/>
                <a:gridCol w="906525"/>
                <a:gridCol w="703025"/>
                <a:gridCol w="638275"/>
                <a:gridCol w="789375"/>
                <a:gridCol w="789375"/>
                <a:gridCol w="789375"/>
              </a:tblGrid>
              <a:tr h="372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Total Municipalities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Total</a:t>
                      </a:r>
                      <a:br>
                        <a:rPr lang="en-US" sz="900" u="none" cap="none" strike="noStrike"/>
                      </a:br>
                      <a:r>
                        <a:rPr lang="en-US" sz="900" u="none" cap="none" strike="noStrike"/>
                        <a:t>Revenue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FTE Staff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Staff Cost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Overhead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8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Net Income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 anchor="ctr">
                    <a:solidFill>
                      <a:schemeClr val="dk2"/>
                    </a:solidFill>
                  </a:tcPr>
                </a:tc>
              </a:tr>
              <a:tr h="15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 1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12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$147,560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1.08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$135,342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$17,707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($5,489)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</a:tr>
              <a:tr h="15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 2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30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$454,120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3.23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$404,355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$54,494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($4,729)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</a:tr>
              <a:tr h="15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 3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60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$1,019,280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7.24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$907,291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$122,314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($10,325)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</a:tr>
              <a:tr h="15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 4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95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$1,746,580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12.24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$1,533,874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$209,590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$3,116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</a:tr>
              <a:tr h="15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900" u="none" cap="none" strike="noStrike"/>
                        <a:t>Year 5</a:t>
                      </a:r>
                      <a:endParaRPr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130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$2,541,760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17.68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$2,215,596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$305,011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$21,153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51425" marL="51425"/>
                </a:tc>
              </a:tr>
            </a:tbl>
          </a:graphicData>
        </a:graphic>
      </p:graphicFrame>
    </p:spTree>
  </p:cSld>
  <p:clrMapOvr>
    <a:masterClrMapping/>
  </p:clrMapOvr>
  <p:transition spd="slow" p14:dur="1500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Risks to Manage</a:t>
            </a:r>
            <a:endParaRPr/>
          </a:p>
        </p:txBody>
      </p:sp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605150" y="1474787"/>
            <a:ext cx="8405812" cy="366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Underpricing services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Overstaffing too early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Demand exceeding capacity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Distrust over transferring responsibilities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Startup capital</a:t>
            </a:r>
            <a:endParaRPr/>
          </a:p>
        </p:txBody>
      </p:sp>
      <p:sp>
        <p:nvSpPr>
          <p:cNvPr descr="Weights Uneven with solid fill" id="168" name="Google Shape;168;p12"/>
          <p:cNvSpPr/>
          <p:nvPr/>
        </p:nvSpPr>
        <p:spPr>
          <a:xfrm>
            <a:off x="5020653" y="857250"/>
            <a:ext cx="3518197" cy="351819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/>
          <p:nvPr>
            <p:ph type="title"/>
          </p:nvPr>
        </p:nvSpPr>
        <p:spPr>
          <a:xfrm>
            <a:off x="385763" y="422142"/>
            <a:ext cx="8405812" cy="120155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What This Means for </a:t>
            </a:r>
            <a:br>
              <a:rPr lang="en-US"/>
            </a:br>
            <a:r>
              <a:rPr lang="en-US"/>
              <a:t>Local Government Officials</a:t>
            </a:r>
            <a:endParaRPr/>
          </a:p>
        </p:txBody>
      </p:sp>
      <p:sp>
        <p:nvSpPr>
          <p:cNvPr id="174" name="Google Shape;174;p13"/>
          <p:cNvSpPr txBox="1"/>
          <p:nvPr>
            <p:ph idx="1" type="body"/>
          </p:nvPr>
        </p:nvSpPr>
        <p:spPr>
          <a:xfrm>
            <a:off x="818346" y="1826276"/>
            <a:ext cx="6340982" cy="2777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Access to expertise you cannot afford full-time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Improved financial compliance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More secure finances = Reduced risk 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Reduced workload for staff = less burnout</a:t>
            </a:r>
            <a:endParaRPr/>
          </a:p>
          <a:p>
            <a:pPr indent="-9810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None/>
            </a:pPr>
            <a:r>
              <a:t/>
            </a:r>
            <a:endParaRPr/>
          </a:p>
        </p:txBody>
      </p:sp>
      <p:sp>
        <p:nvSpPr>
          <p:cNvPr descr="Completed with solid fill" id="175" name="Google Shape;175;p13"/>
          <p:cNvSpPr/>
          <p:nvPr/>
        </p:nvSpPr>
        <p:spPr>
          <a:xfrm>
            <a:off x="5981135" y="1464002"/>
            <a:ext cx="2777102" cy="277710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Implementation Plan</a:t>
            </a:r>
            <a:endParaRPr/>
          </a:p>
        </p:txBody>
      </p:sp>
      <p:sp>
        <p:nvSpPr>
          <p:cNvPr id="181" name="Google Shape;181;p14"/>
          <p:cNvSpPr txBox="1"/>
          <p:nvPr>
            <p:ph idx="1" type="body"/>
          </p:nvPr>
        </p:nvSpPr>
        <p:spPr>
          <a:xfrm>
            <a:off x="574607" y="1327258"/>
            <a:ext cx="5299419" cy="32335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3360"/>
              <a:buChar char="▪"/>
            </a:pPr>
            <a:r>
              <a:rPr lang="en-US" sz="2800"/>
              <a:t>Proceed with pilot program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SzPts val="3360"/>
              <a:buChar char="▪"/>
            </a:pPr>
            <a:r>
              <a:rPr lang="en-US" sz="2800"/>
              <a:t>Maintain disciplined focus/</a:t>
            </a:r>
            <a:br>
              <a:rPr lang="en-US" sz="2800"/>
            </a:br>
            <a:r>
              <a:rPr lang="en-US" sz="2800"/>
              <a:t>Stabilize operations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SzPts val="3360"/>
              <a:buChar char="▪"/>
            </a:pPr>
            <a:r>
              <a:rPr lang="en-US" sz="2800"/>
              <a:t>Seek 15-30 municipalities</a:t>
            </a:r>
            <a:br>
              <a:rPr lang="en-US" sz="2800"/>
            </a:br>
            <a:r>
              <a:rPr lang="en-US" sz="2800"/>
              <a:t>for pilot program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500"/>
              </a:spcBef>
              <a:spcAft>
                <a:spcPts val="0"/>
              </a:spcAft>
              <a:buSzPts val="3360"/>
              <a:buChar char="▪"/>
            </a:pPr>
            <a:r>
              <a:rPr lang="en-US" sz="2800"/>
              <a:t>Scale after success is proven</a:t>
            </a:r>
            <a:endParaRPr/>
          </a:p>
        </p:txBody>
      </p:sp>
      <p:grpSp>
        <p:nvGrpSpPr>
          <p:cNvPr id="182" name="Google Shape;182;p14"/>
          <p:cNvGrpSpPr/>
          <p:nvPr/>
        </p:nvGrpSpPr>
        <p:grpSpPr>
          <a:xfrm>
            <a:off x="5171641" y="1646637"/>
            <a:ext cx="3515160" cy="2198100"/>
            <a:chOff x="5568867" y="1491018"/>
            <a:chExt cx="3109855" cy="1922017"/>
          </a:xfrm>
        </p:grpSpPr>
        <p:sp>
          <p:nvSpPr>
            <p:cNvPr id="183" name="Google Shape;183;p14"/>
            <p:cNvSpPr/>
            <p:nvPr/>
          </p:nvSpPr>
          <p:spPr>
            <a:xfrm>
              <a:off x="6866036" y="2861049"/>
              <a:ext cx="551986" cy="551986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4"/>
            <p:cNvSpPr/>
            <p:nvPr/>
          </p:nvSpPr>
          <p:spPr>
            <a:xfrm>
              <a:off x="5568867" y="1508681"/>
              <a:ext cx="551986" cy="551986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4"/>
            <p:cNvSpPr/>
            <p:nvPr/>
          </p:nvSpPr>
          <p:spPr>
            <a:xfrm>
              <a:off x="6838713" y="1491018"/>
              <a:ext cx="606633" cy="596697"/>
            </a:xfrm>
            <a:custGeom>
              <a:rect b="b" l="l" r="r" t="t"/>
              <a:pathLst>
                <a:path extrusionOk="0" h="596697" w="606633">
                  <a:moveTo>
                    <a:pt x="303317" y="596698"/>
                  </a:moveTo>
                  <a:lnTo>
                    <a:pt x="0" y="293381"/>
                  </a:lnTo>
                  <a:lnTo>
                    <a:pt x="303317" y="0"/>
                  </a:lnTo>
                  <a:lnTo>
                    <a:pt x="606634" y="293381"/>
                  </a:lnTo>
                  <a:lnTo>
                    <a:pt x="303317" y="596698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6" name="Google Shape;186;p14"/>
            <p:cNvGrpSpPr/>
            <p:nvPr/>
          </p:nvGrpSpPr>
          <p:grpSpPr>
            <a:xfrm flipH="1">
              <a:off x="7495538" y="2859393"/>
              <a:ext cx="1183184" cy="551986"/>
              <a:chOff x="5163903" y="4489411"/>
              <a:chExt cx="1183184" cy="551986"/>
            </a:xfrm>
          </p:grpSpPr>
          <p:sp>
            <p:nvSpPr>
              <p:cNvPr id="187" name="Google Shape;187;p14"/>
              <p:cNvSpPr/>
              <p:nvPr/>
            </p:nvSpPr>
            <p:spPr>
              <a:xfrm>
                <a:off x="5163903" y="4489411"/>
                <a:ext cx="551986" cy="551986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14"/>
              <p:cNvSpPr/>
              <p:nvPr/>
            </p:nvSpPr>
            <p:spPr>
              <a:xfrm>
                <a:off x="5764465" y="4574042"/>
                <a:ext cx="582622" cy="386549"/>
              </a:xfrm>
              <a:custGeom>
                <a:rect b="b" l="l" r="r" t="t"/>
                <a:pathLst>
                  <a:path extrusionOk="0" h="386549" w="582622">
                    <a:moveTo>
                      <a:pt x="582622" y="137820"/>
                    </a:moveTo>
                    <a:lnTo>
                      <a:pt x="172220" y="137820"/>
                    </a:lnTo>
                    <a:lnTo>
                      <a:pt x="227419" y="82621"/>
                    </a:lnTo>
                    <a:cubicBezTo>
                      <a:pt x="246319" y="63721"/>
                      <a:pt x="246319" y="33075"/>
                      <a:pt x="227419" y="14175"/>
                    </a:cubicBezTo>
                    <a:cubicBezTo>
                      <a:pt x="208519" y="-4725"/>
                      <a:pt x="177872" y="-4725"/>
                      <a:pt x="158972" y="14175"/>
                    </a:cubicBezTo>
                    <a:lnTo>
                      <a:pt x="14076" y="159072"/>
                    </a:lnTo>
                    <a:cubicBezTo>
                      <a:pt x="5153" y="168240"/>
                      <a:pt x="110" y="180500"/>
                      <a:pt x="0" y="193295"/>
                    </a:cubicBezTo>
                    <a:cubicBezTo>
                      <a:pt x="53" y="206101"/>
                      <a:pt x="5103" y="218380"/>
                      <a:pt x="14076" y="227518"/>
                    </a:cubicBezTo>
                    <a:lnTo>
                      <a:pt x="158972" y="372414"/>
                    </a:lnTo>
                    <a:cubicBezTo>
                      <a:pt x="177950" y="391314"/>
                      <a:pt x="208657" y="391254"/>
                      <a:pt x="227557" y="372276"/>
                    </a:cubicBezTo>
                    <a:cubicBezTo>
                      <a:pt x="246457" y="353299"/>
                      <a:pt x="246396" y="322592"/>
                      <a:pt x="227419" y="303692"/>
                    </a:cubicBezTo>
                    <a:lnTo>
                      <a:pt x="172220" y="248493"/>
                    </a:lnTo>
                    <a:lnTo>
                      <a:pt x="582622" y="248493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9" name="Google Shape;189;p14"/>
            <p:cNvSpPr/>
            <p:nvPr/>
          </p:nvSpPr>
          <p:spPr>
            <a:xfrm>
              <a:off x="6231252" y="1590097"/>
              <a:ext cx="553669" cy="386219"/>
            </a:xfrm>
            <a:custGeom>
              <a:rect b="b" l="l" r="r" t="t"/>
              <a:pathLst>
                <a:path extrusionOk="0" h="386219" w="553669">
                  <a:moveTo>
                    <a:pt x="539567" y="158975"/>
                  </a:moveTo>
                  <a:lnTo>
                    <a:pt x="394671" y="14078"/>
                  </a:lnTo>
                  <a:cubicBezTo>
                    <a:pt x="375771" y="-4747"/>
                    <a:pt x="345188" y="-4684"/>
                    <a:pt x="326362" y="14216"/>
                  </a:cubicBezTo>
                  <a:cubicBezTo>
                    <a:pt x="307537" y="33116"/>
                    <a:pt x="307600" y="63699"/>
                    <a:pt x="326500" y="82525"/>
                  </a:cubicBezTo>
                  <a:lnTo>
                    <a:pt x="381699" y="137723"/>
                  </a:lnTo>
                  <a:lnTo>
                    <a:pt x="0" y="137723"/>
                  </a:lnTo>
                  <a:lnTo>
                    <a:pt x="0" y="248121"/>
                  </a:lnTo>
                  <a:lnTo>
                    <a:pt x="381975" y="248121"/>
                  </a:lnTo>
                  <a:lnTo>
                    <a:pt x="326776" y="303319"/>
                  </a:lnTo>
                  <a:cubicBezTo>
                    <a:pt x="307722" y="322068"/>
                    <a:pt x="307476" y="352711"/>
                    <a:pt x="326224" y="371766"/>
                  </a:cubicBezTo>
                  <a:cubicBezTo>
                    <a:pt x="344972" y="390820"/>
                    <a:pt x="375616" y="391066"/>
                    <a:pt x="394671" y="372318"/>
                  </a:cubicBezTo>
                  <a:lnTo>
                    <a:pt x="539567" y="227421"/>
                  </a:lnTo>
                  <a:cubicBezTo>
                    <a:pt x="558371" y="208480"/>
                    <a:pt x="558371" y="177916"/>
                    <a:pt x="539567" y="15897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4"/>
            <p:cNvSpPr/>
            <p:nvPr/>
          </p:nvSpPr>
          <p:spPr>
            <a:xfrm>
              <a:off x="6949246" y="2197009"/>
              <a:ext cx="386837" cy="610524"/>
            </a:xfrm>
            <a:custGeom>
              <a:rect b="b" l="l" r="r" t="t"/>
              <a:pathLst>
                <a:path extrusionOk="0" h="610524" w="386837">
                  <a:moveTo>
                    <a:pt x="372732" y="382527"/>
                  </a:moveTo>
                  <a:cubicBezTo>
                    <a:pt x="353790" y="363723"/>
                    <a:pt x="323227" y="363723"/>
                    <a:pt x="304285" y="382527"/>
                  </a:cubicBezTo>
                  <a:lnTo>
                    <a:pt x="249087" y="437726"/>
                  </a:lnTo>
                  <a:lnTo>
                    <a:pt x="249087" y="0"/>
                  </a:lnTo>
                  <a:lnTo>
                    <a:pt x="137585" y="0"/>
                  </a:lnTo>
                  <a:lnTo>
                    <a:pt x="137585" y="438278"/>
                  </a:lnTo>
                  <a:lnTo>
                    <a:pt x="82387" y="383079"/>
                  </a:lnTo>
                  <a:cubicBezTo>
                    <a:pt x="63487" y="364253"/>
                    <a:pt x="32904" y="364317"/>
                    <a:pt x="14078" y="383217"/>
                  </a:cubicBezTo>
                  <a:cubicBezTo>
                    <a:pt x="-4747" y="402117"/>
                    <a:pt x="-4684" y="432700"/>
                    <a:pt x="14216" y="451525"/>
                  </a:cubicBezTo>
                  <a:lnTo>
                    <a:pt x="158837" y="596422"/>
                  </a:lnTo>
                  <a:cubicBezTo>
                    <a:pt x="177778" y="615225"/>
                    <a:pt x="208342" y="615225"/>
                    <a:pt x="227283" y="596422"/>
                  </a:cubicBezTo>
                  <a:lnTo>
                    <a:pt x="372180" y="451525"/>
                  </a:lnTo>
                  <a:cubicBezTo>
                    <a:pt x="391383" y="432794"/>
                    <a:pt x="391767" y="402040"/>
                    <a:pt x="373035" y="382836"/>
                  </a:cubicBezTo>
                  <a:cubicBezTo>
                    <a:pt x="372936" y="382731"/>
                    <a:pt x="372834" y="382629"/>
                    <a:pt x="372732" y="38252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 p14:dur="1500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"/>
          <p:cNvSpPr txBox="1"/>
          <p:nvPr/>
        </p:nvSpPr>
        <p:spPr>
          <a:xfrm>
            <a:off x="2256416" y="989821"/>
            <a:ext cx="4402568" cy="14676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800"/>
              <a:buFont typeface="Trebuchet MS"/>
              <a:buNone/>
            </a:pPr>
            <a:r>
              <a:rPr b="1" lang="en-US" sz="88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Q</a:t>
            </a:r>
            <a:r>
              <a:rPr b="1" lang="en-US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&amp;</a:t>
            </a:r>
            <a:r>
              <a:rPr b="1" lang="en-US" sz="88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</a:t>
            </a:r>
            <a:endParaRPr b="1" i="0" sz="8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6" name="Google Shape;196;p15"/>
          <p:cNvSpPr txBox="1"/>
          <p:nvPr/>
        </p:nvSpPr>
        <p:spPr>
          <a:xfrm>
            <a:off x="3140765" y="2457450"/>
            <a:ext cx="263387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600">
                <a:solidFill>
                  <a:srgbClr val="8FA0B7"/>
                </a:solidFill>
                <a:latin typeface="Trebuchet MS"/>
                <a:ea typeface="Trebuchet MS"/>
                <a:cs typeface="Trebuchet MS"/>
                <a:sym typeface="Trebuchet MS"/>
              </a:rPr>
              <a:t>Thank you for allowing me to present today.</a:t>
            </a:r>
            <a:endParaRPr/>
          </a:p>
        </p:txBody>
      </p:sp>
      <p:grpSp>
        <p:nvGrpSpPr>
          <p:cNvPr id="197" name="Google Shape;197;p15"/>
          <p:cNvGrpSpPr/>
          <p:nvPr/>
        </p:nvGrpSpPr>
        <p:grpSpPr>
          <a:xfrm>
            <a:off x="360402" y="255835"/>
            <a:ext cx="8430633" cy="201365"/>
            <a:chOff x="360402" y="255836"/>
            <a:chExt cx="8430633" cy="109728"/>
          </a:xfrm>
        </p:grpSpPr>
        <p:sp>
          <p:nvSpPr>
            <p:cNvPr id="198" name="Google Shape;198;p15"/>
            <p:cNvSpPr/>
            <p:nvPr/>
          </p:nvSpPr>
          <p:spPr>
            <a:xfrm>
              <a:off x="360402" y="255836"/>
              <a:ext cx="2695416" cy="109728"/>
            </a:xfrm>
            <a:prstGeom prst="rect">
              <a:avLst/>
            </a:prstGeom>
            <a:solidFill>
              <a:srgbClr val="0C54A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5"/>
            <p:cNvSpPr/>
            <p:nvPr/>
          </p:nvSpPr>
          <p:spPr>
            <a:xfrm>
              <a:off x="3230665" y="255836"/>
              <a:ext cx="2695416" cy="109728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5"/>
            <p:cNvSpPr/>
            <p:nvPr/>
          </p:nvSpPr>
          <p:spPr>
            <a:xfrm>
              <a:off x="6093555" y="255836"/>
              <a:ext cx="2697480" cy="109728"/>
            </a:xfrm>
            <a:prstGeom prst="rect">
              <a:avLst/>
            </a:prstGeom>
            <a:solidFill>
              <a:srgbClr val="1E84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1" name="Google Shape;201;p15"/>
          <p:cNvSpPr txBox="1"/>
          <p:nvPr/>
        </p:nvSpPr>
        <p:spPr>
          <a:xfrm>
            <a:off x="360402" y="4247959"/>
            <a:ext cx="3456135" cy="2218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Mark Rohloff </a:t>
            </a: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McMAHON ASSOCIATES, INC.</a:t>
            </a:r>
            <a:br>
              <a:rPr b="0" i="0" lang="en-US" sz="11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PUBLIC SAFETY &amp; MUNICIPAL MANAGEMENT DIVISION MGR.</a:t>
            </a:r>
            <a:br>
              <a:rPr lang="en-US" sz="800" cap="non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105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mrohloff@mcmgrp.com</a:t>
            </a:r>
            <a:endParaRPr/>
          </a:p>
        </p:txBody>
      </p:sp>
      <p:grpSp>
        <p:nvGrpSpPr>
          <p:cNvPr id="202" name="Google Shape;202;p15"/>
          <p:cNvGrpSpPr/>
          <p:nvPr/>
        </p:nvGrpSpPr>
        <p:grpSpPr>
          <a:xfrm>
            <a:off x="4838700" y="2384277"/>
            <a:ext cx="4312920" cy="2769161"/>
            <a:chOff x="4838700" y="3296775"/>
            <a:chExt cx="4312920" cy="1856663"/>
          </a:xfrm>
        </p:grpSpPr>
        <p:sp>
          <p:nvSpPr>
            <p:cNvPr id="203" name="Google Shape;203;p15"/>
            <p:cNvSpPr/>
            <p:nvPr/>
          </p:nvSpPr>
          <p:spPr>
            <a:xfrm flipH="1">
              <a:off x="4838700" y="3296775"/>
              <a:ext cx="4310475" cy="1856663"/>
            </a:xfrm>
            <a:prstGeom prst="rtTriangle">
              <a:avLst/>
            </a:prstGeom>
            <a:solidFill>
              <a:srgbClr val="5F9C2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5"/>
            <p:cNvSpPr/>
            <p:nvPr/>
          </p:nvSpPr>
          <p:spPr>
            <a:xfrm flipH="1">
              <a:off x="5516880" y="3399010"/>
              <a:ext cx="3634740" cy="1754428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05" name="Google Shape;2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26734" y="4401084"/>
            <a:ext cx="2028826" cy="4865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 p14:dur="1500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 sz="4400"/>
              <a:t>What is a MU</a:t>
            </a:r>
            <a:r>
              <a:rPr lang="en-US" sz="4400">
                <a:solidFill>
                  <a:srgbClr val="5F9C2C"/>
                </a:solidFill>
              </a:rPr>
              <a:t>SA</a:t>
            </a:r>
            <a:r>
              <a:rPr lang="en-US" sz="4400"/>
              <a:t>?</a:t>
            </a:r>
            <a:endParaRPr/>
          </a:p>
        </p:txBody>
      </p:sp>
      <p:sp>
        <p:nvSpPr>
          <p:cNvPr id="61" name="Google Shape;61;p2"/>
          <p:cNvSpPr txBox="1"/>
          <p:nvPr>
            <p:ph idx="1" type="body"/>
          </p:nvPr>
        </p:nvSpPr>
        <p:spPr>
          <a:xfrm>
            <a:off x="385763" y="1285875"/>
            <a:ext cx="6970534" cy="234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</a:pPr>
            <a:r>
              <a:rPr lang="en-US"/>
              <a:t>Stands for… </a:t>
            </a:r>
            <a:r>
              <a:rPr b="1" lang="en-US" sz="2800">
                <a:latin typeface="Trebuchet MS"/>
                <a:ea typeface="Trebuchet MS"/>
                <a:cs typeface="Trebuchet MS"/>
                <a:sym typeface="Trebuchet MS"/>
              </a:rPr>
              <a:t>MU</a:t>
            </a:r>
            <a:r>
              <a:rPr lang="en-US"/>
              <a:t>nicipal </a:t>
            </a:r>
            <a:r>
              <a:rPr b="1" lang="en-US" sz="2800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S</a:t>
            </a:r>
            <a:r>
              <a:rPr lang="en-US"/>
              <a:t>ervices </a:t>
            </a:r>
            <a:r>
              <a:rPr b="1" lang="en-US" sz="2800">
                <a:solidFill>
                  <a:srgbClr val="5F9C2C"/>
                </a:solidFill>
                <a:latin typeface="Trebuchet MS"/>
                <a:ea typeface="Trebuchet MS"/>
                <a:cs typeface="Trebuchet MS"/>
                <a:sym typeface="Trebuchet MS"/>
              </a:rPr>
              <a:t>A</a:t>
            </a:r>
            <a:r>
              <a:rPr lang="en-US"/>
              <a:t>gency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Concept modeled after CESA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SzPts val="2000"/>
              <a:buChar char="▪"/>
            </a:pPr>
            <a:r>
              <a:rPr b="1" lang="en-US"/>
              <a:t>C</a:t>
            </a:r>
            <a:r>
              <a:rPr lang="en-US"/>
              <a:t>omprehensive </a:t>
            </a:r>
            <a:r>
              <a:rPr b="1" lang="en-US"/>
              <a:t>E</a:t>
            </a:r>
            <a:r>
              <a:rPr lang="en-US"/>
              <a:t>ducation </a:t>
            </a:r>
            <a:r>
              <a:rPr b="1" lang="en-US"/>
              <a:t>S</a:t>
            </a:r>
            <a:r>
              <a:rPr lang="en-US"/>
              <a:t>ervices </a:t>
            </a:r>
            <a:r>
              <a:rPr b="1" lang="en-US"/>
              <a:t>A</a:t>
            </a:r>
            <a:r>
              <a:rPr lang="en-US"/>
              <a:t>gency 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Provide services to school districts they would otherwise not be able to provide themselves</a:t>
            </a:r>
            <a:endParaRPr/>
          </a:p>
        </p:txBody>
      </p:sp>
    </p:spTree>
  </p:cSld>
  <p:clrMapOvr>
    <a:masterClrMapping/>
  </p:clrMapOvr>
  <p:transition spd="slow" p14:dur="1500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i="0" lang="en-US" sz="4400" cap="none"/>
              <a:t>Why MU</a:t>
            </a:r>
            <a:r>
              <a:rPr lang="en-US">
                <a:solidFill>
                  <a:srgbClr val="5F9C2C"/>
                </a:solidFill>
              </a:rPr>
              <a:t>SA</a:t>
            </a:r>
            <a:r>
              <a:rPr i="0" lang="en-US" sz="4400" cap="none"/>
              <a:t>?</a:t>
            </a:r>
            <a:endParaRPr/>
          </a:p>
        </p:txBody>
      </p:sp>
      <p:grpSp>
        <p:nvGrpSpPr>
          <p:cNvPr id="67" name="Google Shape;67;p3"/>
          <p:cNvGrpSpPr/>
          <p:nvPr/>
        </p:nvGrpSpPr>
        <p:grpSpPr>
          <a:xfrm>
            <a:off x="857750" y="1373895"/>
            <a:ext cx="2464194" cy="2260219"/>
            <a:chOff x="857750" y="1373895"/>
            <a:chExt cx="2464194" cy="2260219"/>
          </a:xfrm>
        </p:grpSpPr>
        <p:grpSp>
          <p:nvGrpSpPr>
            <p:cNvPr id="68" name="Google Shape;68;p3"/>
            <p:cNvGrpSpPr/>
            <p:nvPr/>
          </p:nvGrpSpPr>
          <p:grpSpPr>
            <a:xfrm>
              <a:off x="1430693" y="1373895"/>
              <a:ext cx="1338187" cy="1338187"/>
              <a:chOff x="923798" y="1373895"/>
              <a:chExt cx="1338187" cy="1338187"/>
            </a:xfrm>
          </p:grpSpPr>
          <p:sp>
            <p:nvSpPr>
              <p:cNvPr id="69" name="Google Shape;69;p3"/>
              <p:cNvSpPr/>
              <p:nvPr/>
            </p:nvSpPr>
            <p:spPr>
              <a:xfrm>
                <a:off x="923798" y="1373895"/>
                <a:ext cx="1338187" cy="1338187"/>
              </a:xfrm>
              <a:prstGeom prst="ellipse">
                <a:avLst/>
              </a:prstGeom>
              <a:solidFill>
                <a:srgbClr val="3FA2C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Users" id="70" name="Google Shape;70;p3"/>
              <p:cNvSpPr/>
              <p:nvPr/>
            </p:nvSpPr>
            <p:spPr>
              <a:xfrm>
                <a:off x="1208986" y="1659083"/>
                <a:ext cx="767812" cy="7678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1" name="Google Shape;71;p3"/>
            <p:cNvSpPr txBox="1"/>
            <p:nvPr/>
          </p:nvSpPr>
          <p:spPr>
            <a:xfrm>
              <a:off x="857750" y="2863972"/>
              <a:ext cx="2464194" cy="7701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880"/>
                <a:buFont typeface="Noto Sans Symbols"/>
                <a:buNone/>
              </a:pPr>
              <a: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Address staffing and capacity constraints</a:t>
              </a:r>
              <a:endParaRPr/>
            </a:p>
          </p:txBody>
        </p:sp>
      </p:grpSp>
      <p:grpSp>
        <p:nvGrpSpPr>
          <p:cNvPr id="72" name="Google Shape;72;p3"/>
          <p:cNvGrpSpPr/>
          <p:nvPr/>
        </p:nvGrpSpPr>
        <p:grpSpPr>
          <a:xfrm>
            <a:off x="3241300" y="1373895"/>
            <a:ext cx="2661400" cy="2260219"/>
            <a:chOff x="3241300" y="1373895"/>
            <a:chExt cx="2661400" cy="2260219"/>
          </a:xfrm>
        </p:grpSpPr>
        <p:grpSp>
          <p:nvGrpSpPr>
            <p:cNvPr id="73" name="Google Shape;73;p3"/>
            <p:cNvGrpSpPr/>
            <p:nvPr/>
          </p:nvGrpSpPr>
          <p:grpSpPr>
            <a:xfrm>
              <a:off x="3903988" y="1373895"/>
              <a:ext cx="1338187" cy="1338187"/>
              <a:chOff x="3902906" y="1373895"/>
              <a:chExt cx="1338187" cy="1338187"/>
            </a:xfrm>
          </p:grpSpPr>
          <p:sp>
            <p:nvSpPr>
              <p:cNvPr id="74" name="Google Shape;74;p3"/>
              <p:cNvSpPr/>
              <p:nvPr/>
            </p:nvSpPr>
            <p:spPr>
              <a:xfrm>
                <a:off x="3902906" y="1373895"/>
                <a:ext cx="1338187" cy="1338187"/>
              </a:xfrm>
              <a:prstGeom prst="ellipse">
                <a:avLst/>
              </a:prstGeom>
              <a:solidFill>
                <a:srgbClr val="5F9C2C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Money" id="75" name="Google Shape;75;p3"/>
              <p:cNvSpPr/>
              <p:nvPr/>
            </p:nvSpPr>
            <p:spPr>
              <a:xfrm>
                <a:off x="4179547" y="1633445"/>
                <a:ext cx="767812" cy="7678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6" name="Google Shape;76;p3"/>
            <p:cNvSpPr txBox="1"/>
            <p:nvPr/>
          </p:nvSpPr>
          <p:spPr>
            <a:xfrm>
              <a:off x="3241300" y="2863972"/>
              <a:ext cx="2661400" cy="7701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880"/>
                <a:buFont typeface="Noto Sans Symbols"/>
                <a:buNone/>
              </a:pPr>
              <a: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Provide</a:t>
              </a:r>
              <a:b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cost-effective shared services</a:t>
              </a:r>
              <a:endParaRPr/>
            </a:p>
          </p:txBody>
        </p:sp>
      </p:grpSp>
      <p:grpSp>
        <p:nvGrpSpPr>
          <p:cNvPr id="77" name="Google Shape;77;p3"/>
          <p:cNvGrpSpPr/>
          <p:nvPr/>
        </p:nvGrpSpPr>
        <p:grpSpPr>
          <a:xfrm>
            <a:off x="5659203" y="1373895"/>
            <a:ext cx="2959598" cy="2654619"/>
            <a:chOff x="6017011" y="1373895"/>
            <a:chExt cx="2959598" cy="2654619"/>
          </a:xfrm>
        </p:grpSpPr>
        <p:grpSp>
          <p:nvGrpSpPr>
            <p:cNvPr id="78" name="Google Shape;78;p3"/>
            <p:cNvGrpSpPr/>
            <p:nvPr/>
          </p:nvGrpSpPr>
          <p:grpSpPr>
            <a:xfrm>
              <a:off x="6824545" y="1373895"/>
              <a:ext cx="1338187" cy="1338187"/>
              <a:chOff x="6764911" y="1373895"/>
              <a:chExt cx="1338187" cy="1338187"/>
            </a:xfrm>
          </p:grpSpPr>
          <p:sp>
            <p:nvSpPr>
              <p:cNvPr id="79" name="Google Shape;79;p3"/>
              <p:cNvSpPr/>
              <p:nvPr/>
            </p:nvSpPr>
            <p:spPr>
              <a:xfrm>
                <a:off x="6764911" y="1373895"/>
                <a:ext cx="1338187" cy="133818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Magnifying glass with solid fill" id="80" name="Google Shape;80;p3"/>
              <p:cNvSpPr/>
              <p:nvPr/>
            </p:nvSpPr>
            <p:spPr>
              <a:xfrm>
                <a:off x="6993579" y="1595402"/>
                <a:ext cx="878212" cy="878212"/>
              </a:xfrm>
              <a:prstGeom prst="rect">
                <a:avLst/>
              </a:prstGeom>
              <a:noFill/>
              <a:ln>
                <a:noFill/>
              </a:ln>
            </p:spPr>
          </p:sp>
        </p:grpSp>
        <p:sp>
          <p:nvSpPr>
            <p:cNvPr id="81" name="Google Shape;81;p3"/>
            <p:cNvSpPr txBox="1"/>
            <p:nvPr/>
          </p:nvSpPr>
          <p:spPr>
            <a:xfrm>
              <a:off x="6017011" y="2863972"/>
              <a:ext cx="2959598" cy="11645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880"/>
                <a:buFont typeface="Noto Sans Symbols"/>
                <a:buNone/>
              </a:pPr>
              <a: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Allows focus on</a:t>
              </a:r>
              <a:b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24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core municipal responsibilities</a:t>
              </a:r>
              <a:endParaRPr/>
            </a:p>
          </p:txBody>
        </p:sp>
      </p:grpSp>
    </p:spTree>
  </p:cSld>
  <p:clrMapOvr>
    <a:masterClrMapping/>
  </p:clrMapOvr>
  <p:transition spd="slow" p14:dur="1500">
    <p:wipe dir="d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Key Challenges</a:t>
            </a:r>
            <a:endParaRPr/>
          </a:p>
        </p:txBody>
      </p:sp>
      <p:sp>
        <p:nvSpPr>
          <p:cNvPr id="87" name="Google Shape;87;p4"/>
          <p:cNvSpPr txBox="1"/>
          <p:nvPr>
            <p:ph idx="1" type="body"/>
          </p:nvPr>
        </p:nvSpPr>
        <p:spPr>
          <a:xfrm>
            <a:off x="574607" y="1285875"/>
            <a:ext cx="8405812" cy="3478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3120"/>
              <a:buChar char="▪"/>
            </a:pPr>
            <a:r>
              <a:rPr lang="en-US" sz="2600"/>
              <a:t>Limited funding for municipalities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3120"/>
              <a:buChar char="▪"/>
            </a:pPr>
            <a:r>
              <a:rPr lang="en-US" sz="2600"/>
              <a:t>Staff shortages and burnout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3120"/>
              <a:buChar char="▪"/>
            </a:pPr>
            <a:r>
              <a:rPr lang="en-US" sz="2600"/>
              <a:t>Rising service complexity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3120"/>
              <a:buChar char="▪"/>
            </a:pPr>
            <a:r>
              <a:rPr lang="en-US" sz="2600"/>
              <a:t>How to start up?  What model?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3120"/>
              <a:buChar char="▪"/>
            </a:pPr>
            <a:r>
              <a:rPr lang="en-US" sz="2600"/>
              <a:t>Determining what Wisconsin municipalities need/want</a:t>
            </a:r>
            <a:endParaRPr/>
          </a:p>
        </p:txBody>
      </p:sp>
      <p:sp>
        <p:nvSpPr>
          <p:cNvPr descr="Playbook with solid fill" id="88" name="Google Shape;88;p4"/>
          <p:cNvSpPr/>
          <p:nvPr/>
        </p:nvSpPr>
        <p:spPr>
          <a:xfrm rot="346740">
            <a:off x="5803130" y="884820"/>
            <a:ext cx="2521274" cy="252127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What Members Want</a:t>
            </a:r>
            <a:endParaRPr/>
          </a:p>
        </p:txBody>
      </p:sp>
      <p:sp>
        <p:nvSpPr>
          <p:cNvPr id="94" name="Google Shape;94;p5"/>
          <p:cNvSpPr txBox="1"/>
          <p:nvPr>
            <p:ph idx="1" type="body"/>
          </p:nvPr>
        </p:nvSpPr>
        <p:spPr>
          <a:xfrm>
            <a:off x="577731" y="1089508"/>
            <a:ext cx="8405812" cy="11372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ct val="120000"/>
              <a:buChar char="▪"/>
            </a:pPr>
            <a:r>
              <a:rPr lang="en-US"/>
              <a:t>Survey conducted by Whitburn Center at UW-Oshkosh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ct val="120000"/>
              <a:buChar char="▪"/>
            </a:pPr>
            <a:r>
              <a:rPr lang="en-US"/>
              <a:t>Over 200 responses out of 605 League members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ct val="120000"/>
              <a:buChar char="▪"/>
            </a:pPr>
            <a:r>
              <a:rPr lang="en-US"/>
              <a:t>Some key services identified:</a:t>
            </a:r>
            <a:endParaRPr/>
          </a:p>
        </p:txBody>
      </p:sp>
      <p:grpSp>
        <p:nvGrpSpPr>
          <p:cNvPr id="95" name="Google Shape;95;p5"/>
          <p:cNvGrpSpPr/>
          <p:nvPr/>
        </p:nvGrpSpPr>
        <p:grpSpPr>
          <a:xfrm>
            <a:off x="2008459" y="2383971"/>
            <a:ext cx="5118733" cy="2005149"/>
            <a:chOff x="2008459" y="2412762"/>
            <a:chExt cx="5118733" cy="1554608"/>
          </a:xfrm>
        </p:grpSpPr>
        <p:sp>
          <p:nvSpPr>
            <p:cNvPr id="96" name="Google Shape;96;p5"/>
            <p:cNvSpPr/>
            <p:nvPr/>
          </p:nvSpPr>
          <p:spPr>
            <a:xfrm>
              <a:off x="2008459" y="2412762"/>
              <a:ext cx="2457787" cy="684298"/>
            </a:xfrm>
            <a:prstGeom prst="roundRect">
              <a:avLst>
                <a:gd fmla="val 16667" name="adj"/>
              </a:avLst>
            </a:prstGeom>
            <a:solidFill>
              <a:srgbClr val="5F9C2C"/>
            </a:solidFill>
            <a:ln>
              <a:noFill/>
            </a:ln>
          </p:spPr>
          <p:txBody>
            <a:bodyPr anchorCtr="0" anchor="ctr" bIns="27425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A2C1"/>
                </a:buClr>
                <a:buSzPts val="2000"/>
                <a:buFont typeface="Noto Sans Symbols"/>
                <a:buNone/>
              </a:pPr>
              <a: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GRANT WRITING &amp; ADMINISTRATION</a:t>
              </a:r>
              <a:endParaRPr/>
            </a:p>
          </p:txBody>
        </p:sp>
        <p:sp>
          <p:nvSpPr>
            <p:cNvPr id="97" name="Google Shape;97;p5"/>
            <p:cNvSpPr/>
            <p:nvPr/>
          </p:nvSpPr>
          <p:spPr>
            <a:xfrm>
              <a:off x="4669405" y="2412762"/>
              <a:ext cx="2457787" cy="684298"/>
            </a:xfrm>
            <a:prstGeom prst="roundRect">
              <a:avLst>
                <a:gd fmla="val 16667" name="adj"/>
              </a:avLst>
            </a:prstGeom>
            <a:solidFill>
              <a:srgbClr val="1E84FF"/>
            </a:solidFill>
            <a:ln cap="flat" cmpd="sng" w="9525">
              <a:solidFill>
                <a:srgbClr val="1E84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25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A2C1"/>
                </a:buClr>
                <a:buSzPts val="2000"/>
                <a:buFont typeface="Noto Sans Symbols"/>
                <a:buNone/>
              </a:pPr>
              <a: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IT  &amp; CYBERSECURITY</a:t>
              </a:r>
              <a:endParaRPr/>
            </a:p>
          </p:txBody>
        </p:sp>
        <p:sp>
          <p:nvSpPr>
            <p:cNvPr id="98" name="Google Shape;98;p5"/>
            <p:cNvSpPr/>
            <p:nvPr/>
          </p:nvSpPr>
          <p:spPr>
            <a:xfrm>
              <a:off x="2008459" y="3283072"/>
              <a:ext cx="2457787" cy="684298"/>
            </a:xfrm>
            <a:prstGeom prst="roundRect">
              <a:avLst>
                <a:gd fmla="val 16667" name="adj"/>
              </a:avLst>
            </a:prstGeom>
            <a:solidFill>
              <a:srgbClr val="1E84FF"/>
            </a:solidFill>
            <a:ln cap="flat" cmpd="sng" w="9525">
              <a:solidFill>
                <a:srgbClr val="1E84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27425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A2C1"/>
                </a:buClr>
                <a:buSzPts val="2000"/>
                <a:buFont typeface="Noto Sans Symbols"/>
                <a:buNone/>
              </a:pPr>
              <a: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POLICY SUPPORT</a:t>
              </a:r>
              <a:b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</a:br>
              <a: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&amp; TRAINING</a:t>
              </a:r>
              <a:endParaRPr/>
            </a:p>
          </p:txBody>
        </p:sp>
        <p:sp>
          <p:nvSpPr>
            <p:cNvPr id="99" name="Google Shape;99;p5"/>
            <p:cNvSpPr/>
            <p:nvPr/>
          </p:nvSpPr>
          <p:spPr>
            <a:xfrm>
              <a:off x="4669405" y="3283072"/>
              <a:ext cx="2457787" cy="684298"/>
            </a:xfrm>
            <a:prstGeom prst="roundRect">
              <a:avLst>
                <a:gd fmla="val 16667" name="adj"/>
              </a:avLst>
            </a:prstGeom>
            <a:solidFill>
              <a:srgbClr val="5F9C2C"/>
            </a:solidFill>
            <a:ln>
              <a:noFill/>
            </a:ln>
          </p:spPr>
          <p:txBody>
            <a:bodyPr anchorCtr="0" anchor="ctr" bIns="27425" lIns="91425" spcFirstLastPara="1" rIns="91425" wrap="square" tIns="45700">
              <a:noAutofit/>
            </a:bodyPr>
            <a:lstStyle/>
            <a:p>
              <a:pPr indent="0" lvl="1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3FA2C1"/>
                </a:buClr>
                <a:buSzPts val="2000"/>
                <a:buFont typeface="Noto Sans Symbols"/>
                <a:buNone/>
              </a:pPr>
              <a:r>
                <a:rPr b="1" i="0" lang="en-US" sz="20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CAPITAL PLANNING</a:t>
              </a:r>
              <a:endParaRPr/>
            </a:p>
          </p:txBody>
        </p:sp>
      </p:grpSp>
    </p:spTree>
  </p:cSld>
  <p:clrMapOvr>
    <a:masterClrMapping/>
  </p:clrMapOvr>
  <p:transition spd="slow" p14:dur="1500">
    <p:wipe dir="d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What Other States Do…</a:t>
            </a:r>
            <a:endParaRPr/>
          </a:p>
        </p:txBody>
      </p:sp>
      <p:sp>
        <p:nvSpPr>
          <p:cNvPr id="105" name="Google Shape;105;p6"/>
          <p:cNvSpPr txBox="1"/>
          <p:nvPr>
            <p:ph idx="1" type="body"/>
          </p:nvPr>
        </p:nvSpPr>
        <p:spPr>
          <a:xfrm>
            <a:off x="574606" y="1219200"/>
            <a:ext cx="8405812" cy="3740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</a:pPr>
            <a:r>
              <a:rPr lang="en-US"/>
              <a:t>Alaska Municipal League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</a:pPr>
            <a:r>
              <a:rPr lang="en-US"/>
              <a:t>Montana League of Cities &amp; Towns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Provides basic financial services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Enables clerks to focus on other functions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As Alaska developed, other services added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Voluntary participation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Fee for service</a:t>
            </a:r>
            <a:endParaRPr/>
          </a:p>
          <a:p>
            <a:pPr indent="-225425" lvl="1" marL="682625" rtl="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Demand has grown significantly since inception</a:t>
            </a:r>
            <a:endParaRPr/>
          </a:p>
        </p:txBody>
      </p:sp>
    </p:spTree>
  </p:cSld>
  <p:clrMapOvr>
    <a:masterClrMapping/>
  </p:clrMapOvr>
  <p:transition spd="slow" p14:dur="1500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Critical Insight on Services</a:t>
            </a:r>
            <a:endParaRPr/>
          </a:p>
        </p:txBody>
      </p:sp>
      <p:sp>
        <p:nvSpPr>
          <p:cNvPr id="111" name="Google Shape;111;p7"/>
          <p:cNvSpPr txBox="1"/>
          <p:nvPr>
            <p:ph idx="1" type="body"/>
          </p:nvPr>
        </p:nvSpPr>
        <p:spPr>
          <a:xfrm>
            <a:off x="369094" y="1136611"/>
            <a:ext cx="8405812" cy="12428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Business Plan developed by Dr. Choton Basu, UW-Whitewater</a:t>
            </a:r>
            <a:endParaRPr/>
          </a:p>
        </p:txBody>
      </p:sp>
      <p:grpSp>
        <p:nvGrpSpPr>
          <p:cNvPr id="112" name="Google Shape;112;p7"/>
          <p:cNvGrpSpPr/>
          <p:nvPr/>
        </p:nvGrpSpPr>
        <p:grpSpPr>
          <a:xfrm>
            <a:off x="446548" y="1798295"/>
            <a:ext cx="1909024" cy="2131011"/>
            <a:chOff x="446548" y="1798295"/>
            <a:chExt cx="1909024" cy="2131011"/>
          </a:xfrm>
        </p:grpSpPr>
        <p:sp>
          <p:nvSpPr>
            <p:cNvPr id="113" name="Google Shape;113;p7"/>
            <p:cNvSpPr/>
            <p:nvPr/>
          </p:nvSpPr>
          <p:spPr>
            <a:xfrm>
              <a:off x="758044" y="1798295"/>
              <a:ext cx="1280160" cy="1280160"/>
            </a:xfrm>
            <a:prstGeom prst="ellipse">
              <a:avLst/>
            </a:prstGeom>
            <a:solidFill>
              <a:srgbClr val="5F9C2C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descr="Money" id="114" name="Google Shape;114;p7"/>
            <p:cNvSpPr/>
            <p:nvPr/>
          </p:nvSpPr>
          <p:spPr>
            <a:xfrm>
              <a:off x="990925" y="2009163"/>
              <a:ext cx="767812" cy="7678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7"/>
            <p:cNvSpPr txBox="1"/>
            <p:nvPr/>
          </p:nvSpPr>
          <p:spPr>
            <a:xfrm>
              <a:off x="446548" y="3159164"/>
              <a:ext cx="1909024" cy="7701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640"/>
                <a:buFont typeface="Noto Sans Symbols"/>
                <a:buNone/>
              </a:pPr>
              <a:r>
                <a:rPr lang="en-US" sz="2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Must be affordable</a:t>
              </a:r>
              <a:endParaRPr/>
            </a:p>
          </p:txBody>
        </p:sp>
      </p:grpSp>
      <p:grpSp>
        <p:nvGrpSpPr>
          <p:cNvPr id="116" name="Google Shape;116;p7"/>
          <p:cNvGrpSpPr/>
          <p:nvPr/>
        </p:nvGrpSpPr>
        <p:grpSpPr>
          <a:xfrm>
            <a:off x="4522590" y="1798295"/>
            <a:ext cx="2266678" cy="2525411"/>
            <a:chOff x="4522590" y="1798295"/>
            <a:chExt cx="2266678" cy="2525411"/>
          </a:xfrm>
        </p:grpSpPr>
        <p:grpSp>
          <p:nvGrpSpPr>
            <p:cNvPr id="117" name="Google Shape;117;p7"/>
            <p:cNvGrpSpPr/>
            <p:nvPr/>
          </p:nvGrpSpPr>
          <p:grpSpPr>
            <a:xfrm>
              <a:off x="4978562" y="1798295"/>
              <a:ext cx="1280160" cy="1280160"/>
              <a:chOff x="6139588" y="1373895"/>
              <a:chExt cx="1338187" cy="1338187"/>
            </a:xfrm>
          </p:grpSpPr>
          <p:sp>
            <p:nvSpPr>
              <p:cNvPr id="118" name="Google Shape;118;p7"/>
              <p:cNvSpPr/>
              <p:nvPr/>
            </p:nvSpPr>
            <p:spPr>
              <a:xfrm>
                <a:off x="6139588" y="1373895"/>
                <a:ext cx="1338187" cy="133818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Bar graph with downward trend with solid fill" id="119" name="Google Shape;119;p7"/>
              <p:cNvSpPr/>
              <p:nvPr/>
            </p:nvSpPr>
            <p:spPr>
              <a:xfrm>
                <a:off x="6378645" y="1595402"/>
                <a:ext cx="878212" cy="878212"/>
              </a:xfrm>
              <a:prstGeom prst="rect">
                <a:avLst/>
              </a:prstGeom>
              <a:noFill/>
              <a:ln>
                <a:noFill/>
              </a:ln>
            </p:spPr>
          </p:sp>
        </p:grpSp>
        <p:sp>
          <p:nvSpPr>
            <p:cNvPr id="120" name="Google Shape;120;p7"/>
            <p:cNvSpPr txBox="1"/>
            <p:nvPr/>
          </p:nvSpPr>
          <p:spPr>
            <a:xfrm>
              <a:off x="4522590" y="3159164"/>
              <a:ext cx="2266678" cy="11645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640"/>
                <a:buFont typeface="Noto Sans Symbols"/>
                <a:buNone/>
              </a:pPr>
              <a:r>
                <a:rPr lang="en-US" sz="2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Must save time or reduce risk</a:t>
              </a:r>
              <a:endParaRPr/>
            </a:p>
          </p:txBody>
        </p:sp>
      </p:grpSp>
      <p:grpSp>
        <p:nvGrpSpPr>
          <p:cNvPr id="121" name="Google Shape;121;p7"/>
          <p:cNvGrpSpPr/>
          <p:nvPr/>
        </p:nvGrpSpPr>
        <p:grpSpPr>
          <a:xfrm>
            <a:off x="6602048" y="1798295"/>
            <a:ext cx="2266678" cy="2525411"/>
            <a:chOff x="6602048" y="1798295"/>
            <a:chExt cx="2266678" cy="2525411"/>
          </a:xfrm>
        </p:grpSpPr>
        <p:grpSp>
          <p:nvGrpSpPr>
            <p:cNvPr id="122" name="Google Shape;122;p7"/>
            <p:cNvGrpSpPr/>
            <p:nvPr/>
          </p:nvGrpSpPr>
          <p:grpSpPr>
            <a:xfrm>
              <a:off x="7088820" y="1798295"/>
              <a:ext cx="1280160" cy="1280160"/>
              <a:chOff x="6764911" y="1373895"/>
              <a:chExt cx="1338187" cy="1338187"/>
            </a:xfrm>
          </p:grpSpPr>
          <p:sp>
            <p:nvSpPr>
              <p:cNvPr id="123" name="Google Shape;123;p7"/>
              <p:cNvSpPr/>
              <p:nvPr/>
            </p:nvSpPr>
            <p:spPr>
              <a:xfrm>
                <a:off x="6764911" y="1373895"/>
                <a:ext cx="1338187" cy="1338187"/>
              </a:xfrm>
              <a:prstGeom prst="ellipse">
                <a:avLst/>
              </a:prstGeom>
              <a:solidFill>
                <a:srgbClr val="8296B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descr="Shuffle with solid fill" id="124" name="Google Shape;124;p7"/>
              <p:cNvSpPr/>
              <p:nvPr/>
            </p:nvSpPr>
            <p:spPr>
              <a:xfrm>
                <a:off x="6993579" y="1595402"/>
                <a:ext cx="878212" cy="878212"/>
              </a:xfrm>
              <a:prstGeom prst="rect">
                <a:avLst/>
              </a:prstGeom>
              <a:noFill/>
              <a:ln>
                <a:noFill/>
              </a:ln>
            </p:spPr>
          </p:sp>
        </p:grpSp>
        <p:sp>
          <p:nvSpPr>
            <p:cNvPr id="125" name="Google Shape;125;p7"/>
            <p:cNvSpPr txBox="1"/>
            <p:nvPr/>
          </p:nvSpPr>
          <p:spPr>
            <a:xfrm>
              <a:off x="6602048" y="3159164"/>
              <a:ext cx="2266678" cy="11645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640"/>
                <a:buFont typeface="Noto Sans Symbols"/>
                <a:buNone/>
              </a:pPr>
              <a:r>
                <a:rPr lang="en-US" sz="2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Flexible usage preferred over subscriptions</a:t>
              </a:r>
              <a:br>
                <a:rPr lang="en-US" sz="2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18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(i.e. hourly rates)</a:t>
              </a:r>
              <a:endParaRPr/>
            </a:p>
          </p:txBody>
        </p:sp>
      </p:grpSp>
      <p:grpSp>
        <p:nvGrpSpPr>
          <p:cNvPr id="126" name="Google Shape;126;p7"/>
          <p:cNvGrpSpPr/>
          <p:nvPr/>
        </p:nvGrpSpPr>
        <p:grpSpPr>
          <a:xfrm>
            <a:off x="2412501" y="1798295"/>
            <a:ext cx="2174406" cy="2405957"/>
            <a:chOff x="2412501" y="1798295"/>
            <a:chExt cx="2174406" cy="2405957"/>
          </a:xfrm>
        </p:grpSpPr>
        <p:sp>
          <p:nvSpPr>
            <p:cNvPr id="127" name="Google Shape;127;p7"/>
            <p:cNvSpPr/>
            <p:nvPr/>
          </p:nvSpPr>
          <p:spPr>
            <a:xfrm>
              <a:off x="2868303" y="1798295"/>
              <a:ext cx="1280160" cy="1280160"/>
            </a:xfrm>
            <a:prstGeom prst="ellipse">
              <a:avLst/>
            </a:prstGeom>
            <a:solidFill>
              <a:srgbClr val="3FA2C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7"/>
            <p:cNvSpPr txBox="1"/>
            <p:nvPr/>
          </p:nvSpPr>
          <p:spPr>
            <a:xfrm>
              <a:off x="2412501" y="3159164"/>
              <a:ext cx="2174406" cy="10450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2640"/>
                <a:buFont typeface="Noto Sans Symbols"/>
                <a:buNone/>
              </a:pPr>
              <a:r>
                <a:rPr lang="en-US" sz="2200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Must be available to broad clientele </a:t>
              </a:r>
              <a:endParaRPr/>
            </a:p>
          </p:txBody>
        </p:sp>
        <p:sp>
          <p:nvSpPr>
            <p:cNvPr descr="Connections with solid fill" id="129" name="Google Shape;129;p7"/>
            <p:cNvSpPr/>
            <p:nvPr/>
          </p:nvSpPr>
          <p:spPr>
            <a:xfrm>
              <a:off x="3039460" y="2001708"/>
              <a:ext cx="914400" cy="914400"/>
            </a:xfrm>
            <a:prstGeom prst="rect">
              <a:avLst/>
            </a:prstGeom>
            <a:noFill/>
            <a:ln>
              <a:noFill/>
            </a:ln>
          </p:spPr>
        </p:sp>
      </p:grpSp>
    </p:spTree>
  </p:cSld>
  <p:clrMapOvr>
    <a:masterClrMapping/>
  </p:clrMapOvr>
  <p:transition spd="slow" p14:dur="1500">
    <p:wipe dir="d"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"/>
          <p:cNvSpPr txBox="1"/>
          <p:nvPr>
            <p:ph type="title"/>
          </p:nvPr>
        </p:nvSpPr>
        <p:spPr>
          <a:xfrm>
            <a:off x="385591" y="379800"/>
            <a:ext cx="8405444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Recommended Strategy</a:t>
            </a:r>
            <a:endParaRPr/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461413" y="1040200"/>
            <a:ext cx="8405812" cy="366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Char char="▪"/>
            </a:pPr>
            <a:r>
              <a:rPr lang="en-US"/>
              <a:t>Start with finance and accounting services</a:t>
            </a:r>
            <a:endParaRPr/>
          </a:p>
          <a:p>
            <a:pPr indent="-225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Accounts Payable</a:t>
            </a:r>
            <a:endParaRPr/>
          </a:p>
          <a:p>
            <a:pPr indent="-225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Bank Reconciliation </a:t>
            </a:r>
            <a:endParaRPr/>
          </a:p>
          <a:p>
            <a:pPr indent="-225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General Ledger</a:t>
            </a:r>
            <a:endParaRPr/>
          </a:p>
          <a:p>
            <a:pPr indent="-225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Budget/Reporting </a:t>
            </a:r>
            <a:endParaRPr/>
          </a:p>
          <a:p>
            <a:pPr indent="-225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Char char="▪"/>
            </a:pPr>
            <a:r>
              <a:rPr lang="en-US"/>
              <a:t>Audit and Financial Statement Preparation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Pilot with 10 -15 municipalities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Expand based on demand</a:t>
            </a:r>
            <a:endParaRPr/>
          </a:p>
          <a:p>
            <a:pPr indent="-98425" lvl="1" marL="682625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36" name="Google Shape;136;p8"/>
          <p:cNvSpPr txBox="1"/>
          <p:nvPr/>
        </p:nvSpPr>
        <p:spPr>
          <a:xfrm>
            <a:off x="4267407" y="2947782"/>
            <a:ext cx="4524168" cy="1634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98108" lvl="0" marL="280988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80"/>
              <a:buFont typeface="Noto Sans Symbols"/>
              <a:buNone/>
            </a:pPr>
            <a:r>
              <a:t/>
            </a:r>
            <a:endParaRPr sz="2400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Tic Tac Toe with solid fill" id="137" name="Google Shape;137;p8"/>
          <p:cNvSpPr/>
          <p:nvPr/>
        </p:nvSpPr>
        <p:spPr>
          <a:xfrm rot="617038">
            <a:off x="6526143" y="723571"/>
            <a:ext cx="1994434" cy="199443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 txBox="1"/>
          <p:nvPr>
            <p:ph type="title"/>
          </p:nvPr>
        </p:nvSpPr>
        <p:spPr>
          <a:xfrm>
            <a:off x="385763" y="379413"/>
            <a:ext cx="8405812" cy="66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</a:pPr>
            <a:r>
              <a:rPr lang="en-US"/>
              <a:t>Governance</a:t>
            </a:r>
            <a:endParaRPr/>
          </a:p>
        </p:txBody>
      </p:sp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574606" y="1330187"/>
            <a:ext cx="5130455" cy="28293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0988" lvl="0" marL="280988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Housed within League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Board oversight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Advisory group of practitioners</a:t>
            </a:r>
            <a:endParaRPr/>
          </a:p>
          <a:p>
            <a:pPr indent="-280988" lvl="0" marL="280988" rtl="0" algn="l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SzPts val="2880"/>
              <a:buChar char="▪"/>
            </a:pPr>
            <a:r>
              <a:rPr lang="en-US"/>
              <a:t>No separate MUSA entity needed</a:t>
            </a:r>
            <a:endParaRPr/>
          </a:p>
        </p:txBody>
      </p:sp>
      <p:sp>
        <p:nvSpPr>
          <p:cNvPr descr="Greek Temple outline" id="144" name="Google Shape;144;p9"/>
          <p:cNvSpPr/>
          <p:nvPr/>
        </p:nvSpPr>
        <p:spPr>
          <a:xfrm>
            <a:off x="4862097" y="623680"/>
            <a:ext cx="3896140" cy="389614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transition spd="slow" p14:dur="1500">
    <p:wipe dir="d"/>
  </p:transition>
</p:sld>
</file>

<file path=ppt/theme/theme1.xml><?xml version="1.0" encoding="utf-8"?>
<a:theme xmlns:a="http://schemas.openxmlformats.org/drawingml/2006/main" xmlns:r="http://schemas.openxmlformats.org/officeDocument/2006/relationships" name="1_Theme3">
  <a:themeElements>
    <a:clrScheme name="McM Disciplines">
      <a:dk1>
        <a:srgbClr val="000000"/>
      </a:dk1>
      <a:lt1>
        <a:srgbClr val="FFFFFF"/>
      </a:lt1>
      <a:dk2>
        <a:srgbClr val="003F87"/>
      </a:dk2>
      <a:lt2>
        <a:srgbClr val="608E3A"/>
      </a:lt2>
      <a:accent1>
        <a:srgbClr val="44546A"/>
      </a:accent1>
      <a:accent2>
        <a:srgbClr val="B75919"/>
      </a:accent2>
      <a:accent3>
        <a:srgbClr val="87B26A"/>
      </a:accent3>
      <a:accent4>
        <a:srgbClr val="595959"/>
      </a:accent4>
      <a:accent5>
        <a:srgbClr val="800000"/>
      </a:accent5>
      <a:accent6>
        <a:srgbClr val="457779"/>
      </a:accent6>
      <a:hlink>
        <a:srgbClr val="74AC45"/>
      </a:hlink>
      <a:folHlink>
        <a:srgbClr val="0063D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2008-04-16T19:21:13Z</dcterms:created>
  <dc:creator>ask</dc:creator>
</cp:coreProperties>
</file>