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hqwk4ilMsSqCKcwv9R6K5xczo7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2F2F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0" y="6275294"/>
            <a:ext cx="9144000" cy="58270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2F2F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5"/>
          <p:cNvSpPr/>
          <p:nvPr/>
        </p:nvSpPr>
        <p:spPr>
          <a:xfrm>
            <a:off x="0" y="6275294"/>
            <a:ext cx="9144000" cy="582706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3946" l="0" r="0" t="2105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96C0FF">
                  <a:alpha val="0"/>
                </a:srgbClr>
              </a:gs>
            </a:gsLst>
            <a:lin ang="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Milwaukee </a:t>
            </a:r>
            <a:br>
              <a:rPr b="1"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Metro Fire </a:t>
            </a:r>
            <a:br>
              <a:rPr b="1"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Rescue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685800" y="36004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Joint Presentation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West Allis &amp; Wauwatosa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685800" y="4530472"/>
            <a:ext cx="1265919" cy="1126453"/>
          </a:xfrm>
          <a:prstGeom prst="rect">
            <a:avLst/>
          </a:prstGeom>
          <a:noFill/>
          <a:ln>
            <a:noFill/>
          </a:ln>
        </p:spPr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7586" y="4520542"/>
            <a:ext cx="1099865" cy="1099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>
            <p:ph type="title"/>
          </p:nvPr>
        </p:nvSpPr>
        <p:spPr>
          <a:xfrm>
            <a:off x="628650" y="300253"/>
            <a:ext cx="3530753" cy="13741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Closing Message</a:t>
            </a:r>
            <a:endParaRPr/>
          </a:p>
        </p:txBody>
      </p:sp>
      <p:cxnSp>
        <p:nvCxnSpPr>
          <p:cNvPr id="207" name="Google Shape;207;p10"/>
          <p:cNvCxnSpPr/>
          <p:nvPr/>
        </p:nvCxnSpPr>
        <p:spPr>
          <a:xfrm rot="10800000">
            <a:off x="623904" y="1749756"/>
            <a:ext cx="3538728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673326" y="1909192"/>
            <a:ext cx="3439885" cy="3647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Collaboration is leadership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Protecting future public safety services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Regional resilience and sustainability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Building for the next generation</a:t>
            </a:r>
            <a:endParaRPr/>
          </a:p>
        </p:txBody>
      </p:sp>
      <p:cxnSp>
        <p:nvCxnSpPr>
          <p:cNvPr id="209" name="Google Shape;209;p10"/>
          <p:cNvCxnSpPr/>
          <p:nvPr/>
        </p:nvCxnSpPr>
        <p:spPr>
          <a:xfrm rot="10800000">
            <a:off x="625520" y="5707672"/>
            <a:ext cx="3535498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-1" l="28202" r="30432" t="0"/>
          <a:stretch/>
        </p:blipFill>
        <p:spPr>
          <a:xfrm>
            <a:off x="4894089" y="0"/>
            <a:ext cx="424991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1569773" y="4592271"/>
            <a:ext cx="915252" cy="814419"/>
          </a:xfrm>
          <a:prstGeom prst="rect">
            <a:avLst/>
          </a:prstGeom>
          <a:noFill/>
          <a:ln>
            <a:noFill/>
          </a:ln>
        </p:spPr>
      </p:sp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9121" y="4557345"/>
            <a:ext cx="795196" cy="7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0"/>
            <a:ext cx="9144000" cy="63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Operational Similarities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499499" y="2608602"/>
            <a:ext cx="8145001" cy="2160000"/>
            <a:chOff x="42299" y="1182981"/>
            <a:chExt cx="8145001" cy="2160000"/>
          </a:xfrm>
        </p:grpSpPr>
        <p:sp>
          <p:nvSpPr>
            <p:cNvPr id="104" name="Google Shape;104;p2"/>
            <p:cNvSpPr/>
            <p:nvPr/>
          </p:nvSpPr>
          <p:spPr>
            <a:xfrm>
              <a:off x="393299" y="1182981"/>
              <a:ext cx="1098000" cy="1098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27299" y="1416981"/>
              <a:ext cx="630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299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42299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SHARED EMS PROTOCOLS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508300" y="1182981"/>
              <a:ext cx="1098000" cy="1098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42300" y="1416981"/>
              <a:ext cx="630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57300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157300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JOINT TRAINING ACADEMY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23300" y="1182981"/>
              <a:ext cx="1098000" cy="1098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857300" y="1416981"/>
              <a:ext cx="630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272300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4272300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COUNTYWIDE MUTUAL AID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738300" y="1182981"/>
              <a:ext cx="1098000" cy="10980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972300" y="1416981"/>
              <a:ext cx="6300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87300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6387300" y="2622981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EXISTING OPERATIONAL COORDINATION</a:t>
              </a:r>
              <a:endParaRPr/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7233953" y="5901515"/>
            <a:ext cx="915252" cy="814419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3301" y="5866589"/>
            <a:ext cx="795196" cy="7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 b="0" l="7359" r="52381" t="0"/>
          <a:stretch/>
        </p:blipFill>
        <p:spPr>
          <a:xfrm>
            <a:off x="5348661" y="3458"/>
            <a:ext cx="3789155" cy="6274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>
            <p:ph type="title"/>
          </p:nvPr>
        </p:nvSpPr>
        <p:spPr>
          <a:xfrm>
            <a:off x="0" y="274638"/>
            <a:ext cx="533008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Why Now?</a:t>
            </a:r>
            <a:endParaRPr/>
          </a:p>
        </p:txBody>
      </p:sp>
      <p:sp>
        <p:nvSpPr>
          <p:cNvPr id="128" name="Google Shape;128;p3"/>
          <p:cNvSpPr txBox="1"/>
          <p:nvPr>
            <p:ph idx="4294967295" type="body"/>
          </p:nvPr>
        </p:nvSpPr>
        <p:spPr>
          <a:xfrm>
            <a:off x="361299" y="1514475"/>
            <a:ext cx="442906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Financial pressures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 levy limits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Staffing shortages and overtime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Need to preserve service levels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Long-term sustainability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7233953" y="5901515"/>
            <a:ext cx="915252" cy="814419"/>
          </a:xfrm>
          <a:prstGeom prst="rect">
            <a:avLst/>
          </a:prstGeom>
          <a:noFill/>
          <a:ln>
            <a:noFill/>
          </a:ln>
        </p:spPr>
      </p:sp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3301" y="5866589"/>
            <a:ext cx="795196" cy="7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>
            <p:ph type="title"/>
          </p:nvPr>
        </p:nvSpPr>
        <p:spPr>
          <a:xfrm>
            <a:off x="628650" y="448721"/>
            <a:ext cx="4472941" cy="122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Study Findings</a:t>
            </a:r>
            <a:endParaRPr/>
          </a:p>
        </p:txBody>
      </p:sp>
      <p:cxnSp>
        <p:nvCxnSpPr>
          <p:cNvPr id="137" name="Google Shape;137;p4"/>
          <p:cNvCxnSpPr/>
          <p:nvPr/>
        </p:nvCxnSpPr>
        <p:spPr>
          <a:xfrm rot="10800000">
            <a:off x="623904" y="1749756"/>
            <a:ext cx="3538728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4"/>
          <p:cNvSpPr txBox="1"/>
          <p:nvPr>
            <p:ph idx="4294967295" type="body"/>
          </p:nvPr>
        </p:nvSpPr>
        <p:spPr>
          <a:xfrm>
            <a:off x="673326" y="1909192"/>
            <a:ext cx="4428265" cy="3647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$1.3 million projected Year 1 savings</a:t>
            </a:r>
            <a:endParaRPr/>
          </a:p>
          <a:p>
            <a:pPr indent="-22860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$7 million projected five-year savings</a:t>
            </a:r>
            <a:endParaRPr/>
          </a:p>
          <a:p>
            <a:pPr indent="-22860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recommended reduction in front-line staffing</a:t>
            </a:r>
            <a:endParaRPr/>
          </a:p>
          <a:p>
            <a:pPr indent="-22860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Enhanced operational coordination</a:t>
            </a:r>
            <a:endParaRPr/>
          </a:p>
        </p:txBody>
      </p:sp>
      <p:cxnSp>
        <p:nvCxnSpPr>
          <p:cNvPr id="139" name="Google Shape;139;p4"/>
          <p:cNvCxnSpPr/>
          <p:nvPr/>
        </p:nvCxnSpPr>
        <p:spPr>
          <a:xfrm rot="10800000">
            <a:off x="625520" y="5707672"/>
            <a:ext cx="3535498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4"/>
          <p:cNvSpPr/>
          <p:nvPr/>
        </p:nvSpPr>
        <p:spPr>
          <a:xfrm>
            <a:off x="5448163" y="448721"/>
            <a:ext cx="3349265" cy="2980278"/>
          </a:xfrm>
          <a:prstGeom prst="rect">
            <a:avLst/>
          </a:prstGeom>
          <a:noFill/>
          <a:ln>
            <a:noFill/>
          </a:ln>
        </p:spPr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5760" y="3733047"/>
            <a:ext cx="2615726" cy="261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0" y="643127"/>
            <a:ext cx="49541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Governance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Structure</a:t>
            </a:r>
            <a:endParaRPr/>
          </a:p>
        </p:txBody>
      </p:sp>
      <p:sp>
        <p:nvSpPr>
          <p:cNvPr id="147" name="Google Shape;147;p5"/>
          <p:cNvSpPr txBox="1"/>
          <p:nvPr>
            <p:ph idx="4294967295" type="body"/>
          </p:nvPr>
        </p:nvSpPr>
        <p:spPr>
          <a:xfrm>
            <a:off x="457201" y="1985749"/>
            <a:ext cx="406085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Joint nonprofit municipal corporation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Equal representation from both cities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Joint Fire Commission oversight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Open meetings and public accountability</a:t>
            </a:r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9175" r="36698" t="0"/>
          <a:stretch/>
        </p:blipFill>
        <p:spPr>
          <a:xfrm>
            <a:off x="4625951" y="3810"/>
            <a:ext cx="4518049" cy="6260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7233953" y="5901515"/>
            <a:ext cx="915252" cy="814419"/>
          </a:xfrm>
          <a:prstGeom prst="rect">
            <a:avLst/>
          </a:prstGeom>
          <a:noFill/>
          <a:ln>
            <a:noFill/>
          </a:ln>
        </p:spPr>
      </p:sp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3301" y="5866589"/>
            <a:ext cx="795196" cy="7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Operational Benefits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457200" y="1417638"/>
            <a:ext cx="8136194" cy="78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study found that both departments are functionally very similar in terms of operations, staffing models, and service delivery expectations.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457200" y="2271587"/>
            <a:ext cx="7900219" cy="782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report also identified several opportunities for improvement through consolidation.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2109019" y="3242520"/>
            <a:ext cx="5451987" cy="2830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include: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training coordination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apparatus planning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administrative efficiency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 regional coordination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Expanded public outreach capabilities</a:t>
            </a:r>
            <a:endParaRPr/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operational sustainability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0" y="274638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Workforce Considerations</a:t>
            </a:r>
            <a:endParaRPr/>
          </a:p>
        </p:txBody>
      </p:sp>
      <p:sp>
        <p:nvSpPr>
          <p:cNvPr id="164" name="Google Shape;164;p7"/>
          <p:cNvSpPr txBox="1"/>
          <p:nvPr>
            <p:ph idx="4294967295" type="body"/>
          </p:nvPr>
        </p:nvSpPr>
        <p:spPr>
          <a:xfrm>
            <a:off x="655093" y="1600200"/>
            <a:ext cx="369854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Collective bargaining discussions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Benefit alignment planning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Staffing preservation focus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Transition stability</a:t>
            </a:r>
            <a:endParaRPr/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22089" r="36567" t="0"/>
          <a:stretch/>
        </p:blipFill>
        <p:spPr>
          <a:xfrm>
            <a:off x="4529744" y="0"/>
            <a:ext cx="4614256" cy="627797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7233953" y="5901515"/>
            <a:ext cx="915252" cy="814419"/>
          </a:xfrm>
          <a:prstGeom prst="rect">
            <a:avLst/>
          </a:prstGeom>
          <a:noFill/>
          <a:ln>
            <a:noFill/>
          </a:ln>
        </p:spPr>
      </p:sp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3301" y="5866589"/>
            <a:ext cx="795196" cy="7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5174" r="5937" t="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8"/>
          <p:cNvGrpSpPr/>
          <p:nvPr/>
        </p:nvGrpSpPr>
        <p:grpSpPr>
          <a:xfrm>
            <a:off x="2914177" y="504871"/>
            <a:ext cx="5111749" cy="5848254"/>
            <a:chOff x="0" y="2429"/>
            <a:chExt cx="5111749" cy="5848254"/>
          </a:xfrm>
        </p:grpSpPr>
        <p:sp>
          <p:nvSpPr>
            <p:cNvPr id="174" name="Google Shape;174;p8"/>
            <p:cNvSpPr/>
            <p:nvPr/>
          </p:nvSpPr>
          <p:spPr>
            <a:xfrm>
              <a:off x="0" y="2429"/>
              <a:ext cx="5111749" cy="1231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2441" y="279451"/>
              <a:ext cx="677166" cy="677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422049" y="2429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1422049" y="2429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300" lIns="130300" spcFirstLastPara="1" rIns="130300" wrap="square" tIns="13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21,800+ annual emergency incidents</a:t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0" y="1541443"/>
              <a:ext cx="5111749" cy="1231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72441" y="1818466"/>
              <a:ext cx="677166" cy="677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422049" y="1541443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1422049" y="1541443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300" lIns="130300" spcFirstLastPara="1" rIns="130300" wrap="square" tIns="13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100,000+ residents served</a:t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0" y="3080457"/>
              <a:ext cx="5111749" cy="1231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72441" y="3357480"/>
              <a:ext cx="677166" cy="677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422049" y="3080457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1422049" y="3080457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300" lIns="130300" spcFirstLastPara="1" rIns="130300" wrap="square" tIns="13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Enhanced training opportunities</a:t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0" y="4619472"/>
              <a:ext cx="5111749" cy="1231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72441" y="4896494"/>
              <a:ext cx="677166" cy="677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422049" y="4619472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1422049" y="4619472"/>
              <a:ext cx="3689700" cy="1231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300" lIns="130300" spcFirstLastPara="1" rIns="130300" wrap="square" tIns="130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Long-term fiscal sustainability</a:t>
              </a:r>
              <a:endParaRPr/>
            </a:p>
          </p:txBody>
        </p:sp>
      </p:grpSp>
      <p:sp>
        <p:nvSpPr>
          <p:cNvPr id="190" name="Google Shape;190;p8"/>
          <p:cNvSpPr txBox="1"/>
          <p:nvPr>
            <p:ph type="title"/>
          </p:nvPr>
        </p:nvSpPr>
        <p:spPr>
          <a:xfrm rot="-5400000">
            <a:off x="-1259670" y="2857499"/>
            <a:ext cx="68580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Workforce Considerations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idx="4294967295" type="title"/>
          </p:nvPr>
        </p:nvSpPr>
        <p:spPr>
          <a:xfrm>
            <a:off x="221516" y="259888"/>
            <a:ext cx="434745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Lessons Learned</a:t>
            </a:r>
            <a:endParaRPr/>
          </a:p>
        </p:txBody>
      </p:sp>
      <p:sp>
        <p:nvSpPr>
          <p:cNvPr id="197" name="Google Shape;197;p9"/>
          <p:cNvSpPr txBox="1"/>
          <p:nvPr>
            <p:ph idx="4294967295" type="body"/>
          </p:nvPr>
        </p:nvSpPr>
        <p:spPr>
          <a:xfrm>
            <a:off x="404997" y="1474431"/>
            <a:ext cx="434745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 u="sng">
                <a:latin typeface="Arial"/>
                <a:ea typeface="Arial"/>
                <a:cs typeface="Arial"/>
                <a:sym typeface="Arial"/>
              </a:rPr>
              <a:t>Communications matters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Leaders must constantly communicate not only what is changing, but why it is changing.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Operational integration is easier than cultural integration.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Policies can be aligned relatively quickly.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Proposal includes phased implementation, continued stakeholder involvement, and long-term governance planning.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24395" r="29402" t="0"/>
          <a:stretch/>
        </p:blipFill>
        <p:spPr>
          <a:xfrm>
            <a:off x="4796547" y="0"/>
            <a:ext cx="4347454" cy="627298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7233953" y="5901515"/>
            <a:ext cx="915252" cy="814419"/>
          </a:xfrm>
          <a:prstGeom prst="rect">
            <a:avLst/>
          </a:prstGeom>
          <a:noFill/>
          <a:ln>
            <a:noFill/>
          </a:ln>
        </p:spPr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3301" y="5866589"/>
            <a:ext cx="795196" cy="7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Erin Hirn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0x010100CF299EE9006BE9449EDFD590BD9E7CAE</vt:lpwstr>
  </property>
  <property fmtid="{D5CDD505-2E9C-101B-9397-08002B2CF9AE}" pid="3" name="MediaServiceImageTags">
    <vt:lpwstr/>
  </property>
</Properties>
</file>